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6" r:id="rId3"/>
    <p:sldId id="259" r:id="rId4"/>
    <p:sldId id="260" r:id="rId5"/>
    <p:sldId id="261" r:id="rId6"/>
    <p:sldId id="263" r:id="rId7"/>
    <p:sldId id="264" r:id="rId8"/>
    <p:sldId id="265" r:id="rId9"/>
    <p:sldId id="266" r:id="rId10"/>
    <p:sldId id="262" r:id="rId11"/>
    <p:sldId id="272" r:id="rId12"/>
    <p:sldId id="273" r:id="rId13"/>
    <p:sldId id="274" r:id="rId14"/>
    <p:sldId id="275" r:id="rId15"/>
    <p:sldId id="281" r:id="rId16"/>
    <p:sldId id="267" r:id="rId17"/>
    <p:sldId id="268" r:id="rId18"/>
    <p:sldId id="282" r:id="rId19"/>
    <p:sldId id="270" r:id="rId20"/>
    <p:sldId id="280" r:id="rId21"/>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sz="2000"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sz="2000"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sz="2000"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sz="2000" kern="1200">
        <a:solidFill>
          <a:schemeClr val="tx1"/>
        </a:solidFill>
        <a:latin typeface="Verdana" panose="020B0604030504040204" pitchFamily="34" charset="0"/>
        <a:ea typeface="+mn-ea"/>
        <a:cs typeface="+mn-cs"/>
      </a:defRPr>
    </a:lvl5pPr>
    <a:lvl6pPr marL="2286000" algn="l" defTabSz="914400" rtl="0" eaLnBrk="1" latinLnBrk="0" hangingPunct="1">
      <a:defRPr sz="2000" kern="1200">
        <a:solidFill>
          <a:schemeClr val="tx1"/>
        </a:solidFill>
        <a:latin typeface="Verdana" panose="020B0604030504040204" pitchFamily="34" charset="0"/>
        <a:ea typeface="+mn-ea"/>
        <a:cs typeface="+mn-cs"/>
      </a:defRPr>
    </a:lvl6pPr>
    <a:lvl7pPr marL="2743200" algn="l" defTabSz="914400" rtl="0" eaLnBrk="1" latinLnBrk="0" hangingPunct="1">
      <a:defRPr sz="2000" kern="1200">
        <a:solidFill>
          <a:schemeClr val="tx1"/>
        </a:solidFill>
        <a:latin typeface="Verdana" panose="020B0604030504040204" pitchFamily="34" charset="0"/>
        <a:ea typeface="+mn-ea"/>
        <a:cs typeface="+mn-cs"/>
      </a:defRPr>
    </a:lvl7pPr>
    <a:lvl8pPr marL="3200400" algn="l" defTabSz="914400" rtl="0" eaLnBrk="1" latinLnBrk="0" hangingPunct="1">
      <a:defRPr sz="2000" kern="1200">
        <a:solidFill>
          <a:schemeClr val="tx1"/>
        </a:solidFill>
        <a:latin typeface="Verdana" panose="020B0604030504040204" pitchFamily="34" charset="0"/>
        <a:ea typeface="+mn-ea"/>
        <a:cs typeface="+mn-cs"/>
      </a:defRPr>
    </a:lvl8pPr>
    <a:lvl9pPr marL="3657600" algn="l" defTabSz="914400" rtl="0" eaLnBrk="1" latinLnBrk="0" hangingPunct="1">
      <a:defRPr sz="20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F6BE6BF-85C2-CD1D-5ADA-3B801A21C85E}"/>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GB" altLang="en-US" noProof="0"/>
              <a:t>Click to edit Master title style</a:t>
            </a:r>
          </a:p>
        </p:txBody>
      </p:sp>
      <p:sp>
        <p:nvSpPr>
          <p:cNvPr id="48131" name="Rectangle 3">
            <a:extLst>
              <a:ext uri="{FF2B5EF4-FFF2-40B4-BE49-F238E27FC236}">
                <a16:creationId xmlns:a16="http://schemas.microsoft.com/office/drawing/2014/main" id="{58383BDE-A0C6-F185-CBBD-BA168C2D4ED2}"/>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48132" name="Rectangle 4">
            <a:extLst>
              <a:ext uri="{FF2B5EF4-FFF2-40B4-BE49-F238E27FC236}">
                <a16:creationId xmlns:a16="http://schemas.microsoft.com/office/drawing/2014/main" id="{06126A29-76C2-CC0B-9BEA-E1EE84B55250}"/>
              </a:ext>
            </a:extLst>
          </p:cNvPr>
          <p:cNvSpPr>
            <a:spLocks noGrp="1" noChangeArrowheads="1"/>
          </p:cNvSpPr>
          <p:nvPr>
            <p:ph type="dt" sz="quarter" idx="2"/>
          </p:nvPr>
        </p:nvSpPr>
        <p:spPr/>
        <p:txBody>
          <a:bodyPr/>
          <a:lstStyle>
            <a:lvl1pPr>
              <a:defRPr/>
            </a:lvl1pPr>
          </a:lstStyle>
          <a:p>
            <a:endParaRPr lang="en-GB" altLang="en-US"/>
          </a:p>
        </p:txBody>
      </p:sp>
      <p:sp>
        <p:nvSpPr>
          <p:cNvPr id="48133" name="Rectangle 5">
            <a:extLst>
              <a:ext uri="{FF2B5EF4-FFF2-40B4-BE49-F238E27FC236}">
                <a16:creationId xmlns:a16="http://schemas.microsoft.com/office/drawing/2014/main" id="{F417EF6B-3883-9CC5-42E5-05DB6183D323}"/>
              </a:ext>
            </a:extLst>
          </p:cNvPr>
          <p:cNvSpPr>
            <a:spLocks noGrp="1" noChangeArrowheads="1"/>
          </p:cNvSpPr>
          <p:nvPr>
            <p:ph type="ftr" sz="quarter" idx="3"/>
          </p:nvPr>
        </p:nvSpPr>
        <p:spPr/>
        <p:txBody>
          <a:bodyPr/>
          <a:lstStyle>
            <a:lvl1pPr>
              <a:defRPr/>
            </a:lvl1pPr>
          </a:lstStyle>
          <a:p>
            <a:endParaRPr lang="en-GB" altLang="en-US"/>
          </a:p>
        </p:txBody>
      </p:sp>
      <p:sp>
        <p:nvSpPr>
          <p:cNvPr id="48134" name="Rectangle 6">
            <a:extLst>
              <a:ext uri="{FF2B5EF4-FFF2-40B4-BE49-F238E27FC236}">
                <a16:creationId xmlns:a16="http://schemas.microsoft.com/office/drawing/2014/main" id="{69C057CC-E27C-325F-D8D3-E172B99D9328}"/>
              </a:ext>
            </a:extLst>
          </p:cNvPr>
          <p:cNvSpPr>
            <a:spLocks noGrp="1" noChangeArrowheads="1"/>
          </p:cNvSpPr>
          <p:nvPr>
            <p:ph type="sldNum" sz="quarter" idx="4"/>
          </p:nvPr>
        </p:nvSpPr>
        <p:spPr/>
        <p:txBody>
          <a:bodyPr/>
          <a:lstStyle>
            <a:lvl1pPr>
              <a:defRPr/>
            </a:lvl1pPr>
          </a:lstStyle>
          <a:p>
            <a:fld id="{9809E025-05F9-49FC-B8CA-97F0E8638A67}"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76AD-0FEA-C24B-2CDE-4D8FAFF3E7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BC125E-53F0-BA54-13D8-F2CB11BFAE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5BA322-7DE0-F141-AB83-7072AD45B69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50A80AD-724A-26C8-9FBE-11812D8FB8D9}"/>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D589751-2676-4C70-D289-7EB085A48C56}"/>
              </a:ext>
            </a:extLst>
          </p:cNvPr>
          <p:cNvSpPr>
            <a:spLocks noGrp="1"/>
          </p:cNvSpPr>
          <p:nvPr>
            <p:ph type="sldNum" sz="quarter" idx="12"/>
          </p:nvPr>
        </p:nvSpPr>
        <p:spPr/>
        <p:txBody>
          <a:bodyPr/>
          <a:lstStyle>
            <a:lvl1pPr>
              <a:defRPr/>
            </a:lvl1pPr>
          </a:lstStyle>
          <a:p>
            <a:fld id="{37A31B68-3A48-4959-B3EE-8579B36F653D}" type="slidenum">
              <a:rPr lang="en-GB" altLang="en-US"/>
              <a:pPr/>
              <a:t>‹#›</a:t>
            </a:fld>
            <a:endParaRPr lang="en-GB" altLang="en-US"/>
          </a:p>
        </p:txBody>
      </p:sp>
    </p:spTree>
    <p:extLst>
      <p:ext uri="{BB962C8B-B14F-4D97-AF65-F5344CB8AC3E}">
        <p14:creationId xmlns:p14="http://schemas.microsoft.com/office/powerpoint/2010/main" val="9313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DC2468-1E5B-2FB2-CED3-56124976EA14}"/>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FBC025-165D-5059-5FE2-2AE17F8D3C83}"/>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2E96F4-FA26-27B4-A654-DC98557CB3C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8820570-9FCC-9EA8-36F2-E337FC33B1B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2858315-41E7-0DF2-E9F8-FF025CF4315B}"/>
              </a:ext>
            </a:extLst>
          </p:cNvPr>
          <p:cNvSpPr>
            <a:spLocks noGrp="1"/>
          </p:cNvSpPr>
          <p:nvPr>
            <p:ph type="sldNum" sz="quarter" idx="12"/>
          </p:nvPr>
        </p:nvSpPr>
        <p:spPr/>
        <p:txBody>
          <a:bodyPr/>
          <a:lstStyle>
            <a:lvl1pPr>
              <a:defRPr/>
            </a:lvl1pPr>
          </a:lstStyle>
          <a:p>
            <a:fld id="{EBBE8879-5328-46F8-B1D7-74D023BAE8E0}" type="slidenum">
              <a:rPr lang="en-GB" altLang="en-US"/>
              <a:pPr/>
              <a:t>‹#›</a:t>
            </a:fld>
            <a:endParaRPr lang="en-GB" altLang="en-US"/>
          </a:p>
        </p:txBody>
      </p:sp>
    </p:spTree>
    <p:extLst>
      <p:ext uri="{BB962C8B-B14F-4D97-AF65-F5344CB8AC3E}">
        <p14:creationId xmlns:p14="http://schemas.microsoft.com/office/powerpoint/2010/main" val="298993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87F63-A763-BE24-244E-03A012E43C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88B4FC-A7FE-98D5-1FF3-0F13F039B5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C60EDF-482D-0D1C-CB6F-095C8261988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00B4A85-F890-5CBB-662E-9762A679586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89881F7-6AB6-007A-49F2-20171D341CFD}"/>
              </a:ext>
            </a:extLst>
          </p:cNvPr>
          <p:cNvSpPr>
            <a:spLocks noGrp="1"/>
          </p:cNvSpPr>
          <p:nvPr>
            <p:ph type="sldNum" sz="quarter" idx="12"/>
          </p:nvPr>
        </p:nvSpPr>
        <p:spPr/>
        <p:txBody>
          <a:bodyPr/>
          <a:lstStyle>
            <a:lvl1pPr>
              <a:defRPr/>
            </a:lvl1pPr>
          </a:lstStyle>
          <a:p>
            <a:fld id="{62EA4CB2-F027-4647-AA31-343C42E97FC6}" type="slidenum">
              <a:rPr lang="en-GB" altLang="en-US"/>
              <a:pPr/>
              <a:t>‹#›</a:t>
            </a:fld>
            <a:endParaRPr lang="en-GB" altLang="en-US"/>
          </a:p>
        </p:txBody>
      </p:sp>
    </p:spTree>
    <p:extLst>
      <p:ext uri="{BB962C8B-B14F-4D97-AF65-F5344CB8AC3E}">
        <p14:creationId xmlns:p14="http://schemas.microsoft.com/office/powerpoint/2010/main" val="409960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2A2B-EE71-1A82-0D75-C043CE5D19E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C0EE65C-B535-5B79-4DE8-61000C8675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77F1E02-0C08-CC79-F254-BC6223E67B2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163B5C80-BC49-3240-C063-4F8879300BE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24A822A-CAA8-CE13-BE33-E3568A59AE37}"/>
              </a:ext>
            </a:extLst>
          </p:cNvPr>
          <p:cNvSpPr>
            <a:spLocks noGrp="1"/>
          </p:cNvSpPr>
          <p:nvPr>
            <p:ph type="sldNum" sz="quarter" idx="12"/>
          </p:nvPr>
        </p:nvSpPr>
        <p:spPr/>
        <p:txBody>
          <a:bodyPr/>
          <a:lstStyle>
            <a:lvl1pPr>
              <a:defRPr/>
            </a:lvl1pPr>
          </a:lstStyle>
          <a:p>
            <a:fld id="{CE4076EF-27D2-45EA-8677-E6EFE93CE9B9}" type="slidenum">
              <a:rPr lang="en-GB" altLang="en-US"/>
              <a:pPr/>
              <a:t>‹#›</a:t>
            </a:fld>
            <a:endParaRPr lang="en-GB" altLang="en-US"/>
          </a:p>
        </p:txBody>
      </p:sp>
    </p:spTree>
    <p:extLst>
      <p:ext uri="{BB962C8B-B14F-4D97-AF65-F5344CB8AC3E}">
        <p14:creationId xmlns:p14="http://schemas.microsoft.com/office/powerpoint/2010/main" val="295153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2B7F1-8B84-559A-E5D7-8A854ABBEF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27674F-ABFD-F9B1-5AC2-75054A1DC58C}"/>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490EF3-C93D-10DF-E95B-55C06C055901}"/>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63D24B-3396-0D7D-90B6-FA12AC5BAE8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B3A434F-7900-0583-903C-6105659BA84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75E436F-2C55-A71D-24D0-512FBDCBE364}"/>
              </a:ext>
            </a:extLst>
          </p:cNvPr>
          <p:cNvSpPr>
            <a:spLocks noGrp="1"/>
          </p:cNvSpPr>
          <p:nvPr>
            <p:ph type="sldNum" sz="quarter" idx="12"/>
          </p:nvPr>
        </p:nvSpPr>
        <p:spPr/>
        <p:txBody>
          <a:bodyPr/>
          <a:lstStyle>
            <a:lvl1pPr>
              <a:defRPr/>
            </a:lvl1pPr>
          </a:lstStyle>
          <a:p>
            <a:fld id="{23651601-60EE-450F-8AC2-3C49EA89449A}" type="slidenum">
              <a:rPr lang="en-GB" altLang="en-US"/>
              <a:pPr/>
              <a:t>‹#›</a:t>
            </a:fld>
            <a:endParaRPr lang="en-GB" altLang="en-US"/>
          </a:p>
        </p:txBody>
      </p:sp>
    </p:spTree>
    <p:extLst>
      <p:ext uri="{BB962C8B-B14F-4D97-AF65-F5344CB8AC3E}">
        <p14:creationId xmlns:p14="http://schemas.microsoft.com/office/powerpoint/2010/main" val="404955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C5AE-D92E-AD76-7EF1-D3706F0C98D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C60E3C-A92B-583B-762D-B4BC2FF5683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C20B07-C5AB-E0EF-8E5E-8134E565FCF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E9F3F9-354E-7A48-4FF3-E984FE3CEFE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81110E-3B79-2C8B-2210-83A00BE93A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F62864-5A70-6F2A-0366-53E9B9CA131B}"/>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A6424C24-A034-F2C4-1182-F368DF49F1F9}"/>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0980BB63-9A21-1BA4-7D60-F84910E2658F}"/>
              </a:ext>
            </a:extLst>
          </p:cNvPr>
          <p:cNvSpPr>
            <a:spLocks noGrp="1"/>
          </p:cNvSpPr>
          <p:nvPr>
            <p:ph type="sldNum" sz="quarter" idx="12"/>
          </p:nvPr>
        </p:nvSpPr>
        <p:spPr/>
        <p:txBody>
          <a:bodyPr/>
          <a:lstStyle>
            <a:lvl1pPr>
              <a:defRPr/>
            </a:lvl1pPr>
          </a:lstStyle>
          <a:p>
            <a:fld id="{0B6D4AA1-64BC-4EC3-BB0C-FECA77B2C9B3}" type="slidenum">
              <a:rPr lang="en-GB" altLang="en-US"/>
              <a:pPr/>
              <a:t>‹#›</a:t>
            </a:fld>
            <a:endParaRPr lang="en-GB" altLang="en-US"/>
          </a:p>
        </p:txBody>
      </p:sp>
    </p:spTree>
    <p:extLst>
      <p:ext uri="{BB962C8B-B14F-4D97-AF65-F5344CB8AC3E}">
        <p14:creationId xmlns:p14="http://schemas.microsoft.com/office/powerpoint/2010/main" val="283821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E1EA9-2BD1-35A4-819F-C04F42371E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DE0E84-C572-6444-9A2B-663B64E9212A}"/>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E893B085-7AC1-5D93-32AB-C6C91602BC91}"/>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586D7AD2-DCED-81EB-02B9-409531A8A9D3}"/>
              </a:ext>
            </a:extLst>
          </p:cNvPr>
          <p:cNvSpPr>
            <a:spLocks noGrp="1"/>
          </p:cNvSpPr>
          <p:nvPr>
            <p:ph type="sldNum" sz="quarter" idx="12"/>
          </p:nvPr>
        </p:nvSpPr>
        <p:spPr/>
        <p:txBody>
          <a:bodyPr/>
          <a:lstStyle>
            <a:lvl1pPr>
              <a:defRPr/>
            </a:lvl1pPr>
          </a:lstStyle>
          <a:p>
            <a:fld id="{B896A635-0B71-45C4-BBDD-1B5E194608F0}" type="slidenum">
              <a:rPr lang="en-GB" altLang="en-US"/>
              <a:pPr/>
              <a:t>‹#›</a:t>
            </a:fld>
            <a:endParaRPr lang="en-GB" altLang="en-US"/>
          </a:p>
        </p:txBody>
      </p:sp>
    </p:spTree>
    <p:extLst>
      <p:ext uri="{BB962C8B-B14F-4D97-AF65-F5344CB8AC3E}">
        <p14:creationId xmlns:p14="http://schemas.microsoft.com/office/powerpoint/2010/main" val="374609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1CD12-A5EE-4480-3871-37C75707DCC4}"/>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7A571762-7638-555E-1DD9-2F52D39587A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96A638CE-543D-7B21-C74D-71B4A6035313}"/>
              </a:ext>
            </a:extLst>
          </p:cNvPr>
          <p:cNvSpPr>
            <a:spLocks noGrp="1"/>
          </p:cNvSpPr>
          <p:nvPr>
            <p:ph type="sldNum" sz="quarter" idx="12"/>
          </p:nvPr>
        </p:nvSpPr>
        <p:spPr/>
        <p:txBody>
          <a:bodyPr/>
          <a:lstStyle>
            <a:lvl1pPr>
              <a:defRPr/>
            </a:lvl1pPr>
          </a:lstStyle>
          <a:p>
            <a:fld id="{A53A0E84-AED2-4A5A-80B1-84A69003C5BA}" type="slidenum">
              <a:rPr lang="en-GB" altLang="en-US"/>
              <a:pPr/>
              <a:t>‹#›</a:t>
            </a:fld>
            <a:endParaRPr lang="en-GB" altLang="en-US"/>
          </a:p>
        </p:txBody>
      </p:sp>
    </p:spTree>
    <p:extLst>
      <p:ext uri="{BB962C8B-B14F-4D97-AF65-F5344CB8AC3E}">
        <p14:creationId xmlns:p14="http://schemas.microsoft.com/office/powerpoint/2010/main" val="393438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54A4-C734-F837-7ADC-0DEC404C7BA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0204B2-1EB1-364D-6E41-9CDD1D204D5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8BA090-B4D9-16F8-AD0F-27053FA114B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89D93-4D3C-2971-0109-7E42E3CA7EA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B956B68-457D-5828-AC6E-79E756FBCB8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FF75E2F-C5BA-20C2-E771-0BFFE0F4F05A}"/>
              </a:ext>
            </a:extLst>
          </p:cNvPr>
          <p:cNvSpPr>
            <a:spLocks noGrp="1"/>
          </p:cNvSpPr>
          <p:nvPr>
            <p:ph type="sldNum" sz="quarter" idx="12"/>
          </p:nvPr>
        </p:nvSpPr>
        <p:spPr/>
        <p:txBody>
          <a:bodyPr/>
          <a:lstStyle>
            <a:lvl1pPr>
              <a:defRPr/>
            </a:lvl1pPr>
          </a:lstStyle>
          <a:p>
            <a:fld id="{954F8A0F-57D2-4A9E-AFAA-E48F008F43BE}" type="slidenum">
              <a:rPr lang="en-GB" altLang="en-US"/>
              <a:pPr/>
              <a:t>‹#›</a:t>
            </a:fld>
            <a:endParaRPr lang="en-GB" altLang="en-US"/>
          </a:p>
        </p:txBody>
      </p:sp>
    </p:spTree>
    <p:extLst>
      <p:ext uri="{BB962C8B-B14F-4D97-AF65-F5344CB8AC3E}">
        <p14:creationId xmlns:p14="http://schemas.microsoft.com/office/powerpoint/2010/main" val="121810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B17E2-731F-F504-4C44-A2CEABD80C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B391F5-7009-E4B1-6DCC-FC0B33998A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0A0A3C-4D5F-2156-98D3-75E7D2FED3D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3969FD-2914-8972-10F2-B379CC557D6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4D752E5-D3DF-3085-5C71-944CE613092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46EFE874-640A-1D07-AECF-8DB7B3B74658}"/>
              </a:ext>
            </a:extLst>
          </p:cNvPr>
          <p:cNvSpPr>
            <a:spLocks noGrp="1"/>
          </p:cNvSpPr>
          <p:nvPr>
            <p:ph type="sldNum" sz="quarter" idx="12"/>
          </p:nvPr>
        </p:nvSpPr>
        <p:spPr/>
        <p:txBody>
          <a:bodyPr/>
          <a:lstStyle>
            <a:lvl1pPr>
              <a:defRPr/>
            </a:lvl1pPr>
          </a:lstStyle>
          <a:p>
            <a:fld id="{E28802F6-8754-4EA7-8F04-A3A81A69A2E5}" type="slidenum">
              <a:rPr lang="en-GB" altLang="en-US"/>
              <a:pPr/>
              <a:t>‹#›</a:t>
            </a:fld>
            <a:endParaRPr lang="en-GB" altLang="en-US"/>
          </a:p>
        </p:txBody>
      </p:sp>
    </p:spTree>
    <p:extLst>
      <p:ext uri="{BB962C8B-B14F-4D97-AF65-F5344CB8AC3E}">
        <p14:creationId xmlns:p14="http://schemas.microsoft.com/office/powerpoint/2010/main" val="313502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5546109-4105-1569-BF1C-B81D9F595BE7}"/>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7107" name="Rectangle 3">
            <a:extLst>
              <a:ext uri="{FF2B5EF4-FFF2-40B4-BE49-F238E27FC236}">
                <a16:creationId xmlns:a16="http://schemas.microsoft.com/office/drawing/2014/main" id="{A1167C9F-8F28-589B-878A-7446D660C35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7108" name="Rectangle 4">
            <a:extLst>
              <a:ext uri="{FF2B5EF4-FFF2-40B4-BE49-F238E27FC236}">
                <a16:creationId xmlns:a16="http://schemas.microsoft.com/office/drawing/2014/main" id="{40C65C51-8AC0-E89A-46B1-D1E9AF935AF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47109" name="Rectangle 5">
            <a:extLst>
              <a:ext uri="{FF2B5EF4-FFF2-40B4-BE49-F238E27FC236}">
                <a16:creationId xmlns:a16="http://schemas.microsoft.com/office/drawing/2014/main" id="{0E80E701-F483-B90B-A0EE-BFE6E141B53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GB" altLang="en-US"/>
          </a:p>
        </p:txBody>
      </p:sp>
      <p:sp>
        <p:nvSpPr>
          <p:cNvPr id="47110" name="Rectangle 6">
            <a:extLst>
              <a:ext uri="{FF2B5EF4-FFF2-40B4-BE49-F238E27FC236}">
                <a16:creationId xmlns:a16="http://schemas.microsoft.com/office/drawing/2014/main" id="{279C9D95-69D3-0277-E469-514D6856036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C6BAF784-B221-4358-825C-79F42223E663}"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frenchwayoflife.net/int/map.asp" TargetMode="External"/><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Image:Eiderstedt-marshland.jpg"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hyperlink" Target="http://www.world66.com/europe/germany/rhinelandpalatinate/lib/gallery/showimage?pic=/europe/germany/rhinelandpalatinate/mosel/cochem/a_view_of_the_mose"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hyperlink" Target="http://en.wikipedia.org/wiki/Image:P4054828.JPG" TargetMode="External"/><Relationship Id="rId7" Type="http://schemas.openxmlformats.org/officeDocument/2006/relationships/hyperlink" Target="http://en.wikipedia.org/wiki/Image:ZURAW-Gdansk_2004_ubt.jpeg" TargetMode="External"/><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hyperlink" Target="http://en.wikipedia.org/wiki/Image:GD032003_ubt.jpeg" TargetMode="External"/><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search.ebay.com/_W0QQsassZcentroeuropa"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a:extLst>
              <a:ext uri="{FF2B5EF4-FFF2-40B4-BE49-F238E27FC236}">
                <a16:creationId xmlns:a16="http://schemas.microsoft.com/office/drawing/2014/main" id="{95B1CB69-CE3B-686D-EC54-B315080B73EE}"/>
              </a:ext>
            </a:extLst>
          </p:cNvPr>
          <p:cNvSpPr txBox="1">
            <a:spLocks noChangeArrowheads="1"/>
          </p:cNvSpPr>
          <p:nvPr/>
        </p:nvSpPr>
        <p:spPr bwMode="auto">
          <a:xfrm>
            <a:off x="684213" y="981075"/>
            <a:ext cx="7200900" cy="701675"/>
          </a:xfrm>
          <a:prstGeom prst="rect">
            <a:avLst/>
          </a:prstGeom>
          <a:noFill/>
          <a:ln>
            <a:noFill/>
          </a:ln>
          <a:effectLst/>
          <a:extLst>
            <a:ext uri="{909E8E84-426E-40DD-AFC4-6F175D3DCCD1}">
              <a14:hiddenFill xmlns:a14="http://schemas.microsoft.com/office/drawing/2010/main">
                <a:gradFill rotWithShape="1">
                  <a:gsLst>
                    <a:gs pos="0">
                      <a:schemeClr val="bg2"/>
                    </a:gs>
                    <a:gs pos="100000">
                      <a:schemeClr val="bg2">
                        <a:gamma/>
                        <a:shade val="4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b="1">
                <a:latin typeface="Antique Olive" pitchFamily="34" charset="0"/>
              </a:rPr>
              <a:t> </a:t>
            </a:r>
            <a:r>
              <a:rPr lang="en-GB" altLang="en-US" sz="4000" b="1"/>
              <a:t>The Treaty of Versailles</a:t>
            </a:r>
          </a:p>
        </p:txBody>
      </p:sp>
      <p:sp>
        <p:nvSpPr>
          <p:cNvPr id="49157" name="Text Box 5">
            <a:extLst>
              <a:ext uri="{FF2B5EF4-FFF2-40B4-BE49-F238E27FC236}">
                <a16:creationId xmlns:a16="http://schemas.microsoft.com/office/drawing/2014/main" id="{59E50CBA-6D57-0FC3-03C3-6547C76E663D}"/>
              </a:ext>
            </a:extLst>
          </p:cNvPr>
          <p:cNvSpPr txBox="1">
            <a:spLocks noChangeArrowheads="1"/>
          </p:cNvSpPr>
          <p:nvPr/>
        </p:nvSpPr>
        <p:spPr bwMode="auto">
          <a:xfrm>
            <a:off x="2771775" y="2133600"/>
            <a:ext cx="2520950" cy="579438"/>
          </a:xfrm>
          <a:prstGeom prst="rect">
            <a:avLst/>
          </a:prstGeom>
          <a:noFill/>
          <a:ln>
            <a:noFill/>
          </a:ln>
          <a:effectLst/>
          <a:extLst>
            <a:ext uri="{909E8E84-426E-40DD-AFC4-6F175D3DCCD1}">
              <a14:hiddenFill xmlns:a14="http://schemas.microsoft.com/office/drawing/2010/main">
                <a:gradFill rotWithShape="1">
                  <a:gsLst>
                    <a:gs pos="0">
                      <a:schemeClr val="hlink"/>
                    </a:gs>
                    <a:gs pos="50000">
                      <a:schemeClr val="hlink">
                        <a:gamma/>
                        <a:shade val="46275"/>
                        <a:invGamma/>
                      </a:schemeClr>
                    </a:gs>
                    <a:gs pos="100000">
                      <a:schemeClr val="hlink"/>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t>June 1919</a:t>
            </a:r>
          </a:p>
        </p:txBody>
      </p:sp>
      <p:pic>
        <p:nvPicPr>
          <p:cNvPr id="49159" name="Picture 7">
            <a:extLst>
              <a:ext uri="{FF2B5EF4-FFF2-40B4-BE49-F238E27FC236}">
                <a16:creationId xmlns:a16="http://schemas.microsoft.com/office/drawing/2014/main" id="{0C6C6DEE-7392-C18D-A8DA-CBBD5D2775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500438"/>
            <a:ext cx="5472112" cy="2897187"/>
          </a:xfrm>
          <a:prstGeom prst="rect">
            <a:avLst/>
          </a:prstGeom>
          <a:noFill/>
          <a:extLst>
            <a:ext uri="{909E8E84-426E-40DD-AFC4-6F175D3DCCD1}">
              <a14:hiddenFill xmlns:a14="http://schemas.microsoft.com/office/drawing/2010/main">
                <a:solidFill>
                  <a:srgbClr val="FFFFFF"/>
                </a:solidFill>
              </a14:hiddenFill>
            </a:ext>
          </a:extLst>
        </p:spPr>
      </p:pic>
      <p:pic>
        <p:nvPicPr>
          <p:cNvPr id="49161" name="Picture 9" descr="The Hall of Mirrors   ">
            <a:extLst>
              <a:ext uri="{FF2B5EF4-FFF2-40B4-BE49-F238E27FC236}">
                <a16:creationId xmlns:a16="http://schemas.microsoft.com/office/drawing/2014/main" id="{62D86416-C99B-3D7F-83E5-AB48399C09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3284538"/>
            <a:ext cx="2481262" cy="3097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fade">
                                      <p:cBhvr>
                                        <p:cTn id="7" dur="770" decel="100000"/>
                                        <p:tgtEl>
                                          <p:spTgt spid="49156"/>
                                        </p:tgtEl>
                                      </p:cBhvr>
                                    </p:animEffect>
                                    <p:animScale>
                                      <p:cBhvr>
                                        <p:cTn id="8" dur="770" decel="100000"/>
                                        <p:tgtEl>
                                          <p:spTgt spid="49156"/>
                                        </p:tgtEl>
                                      </p:cBhvr>
                                      <p:from x="10000" y="10000"/>
                                      <p:to x="200000" y="450000"/>
                                    </p:animScale>
                                    <p:animScale>
                                      <p:cBhvr>
                                        <p:cTn id="9" dur="1230" accel="100000" fill="hold">
                                          <p:stCondLst>
                                            <p:cond delay="770"/>
                                          </p:stCondLst>
                                        </p:cTn>
                                        <p:tgtEl>
                                          <p:spTgt spid="49156"/>
                                        </p:tgtEl>
                                      </p:cBhvr>
                                      <p:from x="200000" y="450000"/>
                                      <p:to x="100000" y="100000"/>
                                    </p:animScale>
                                    <p:set>
                                      <p:cBhvr>
                                        <p:cTn id="10" dur="770" fill="hold"/>
                                        <p:tgtEl>
                                          <p:spTgt spid="49156"/>
                                        </p:tgtEl>
                                        <p:attrNameLst>
                                          <p:attrName>ppt_x</p:attrName>
                                        </p:attrNameLst>
                                      </p:cBhvr>
                                      <p:to>
                                        <p:strVal val="(0.5)"/>
                                      </p:to>
                                    </p:set>
                                    <p:anim from="(0.5)" to="(#ppt_x)" calcmode="lin" valueType="num">
                                      <p:cBhvr>
                                        <p:cTn id="11" dur="1230" accel="100000" fill="hold">
                                          <p:stCondLst>
                                            <p:cond delay="770"/>
                                          </p:stCondLst>
                                        </p:cTn>
                                        <p:tgtEl>
                                          <p:spTgt spid="49156"/>
                                        </p:tgtEl>
                                        <p:attrNameLst>
                                          <p:attrName>ppt_x</p:attrName>
                                        </p:attrNameLst>
                                      </p:cBhvr>
                                    </p:anim>
                                    <p:set>
                                      <p:cBhvr>
                                        <p:cTn id="12" dur="770" fill="hold"/>
                                        <p:tgtEl>
                                          <p:spTgt spid="49156"/>
                                        </p:tgtEl>
                                        <p:attrNameLst>
                                          <p:attrName>ppt_y</p:attrName>
                                        </p:attrNameLst>
                                      </p:cBhvr>
                                      <p:to>
                                        <p:strVal val="(#ppt_y+0.4)"/>
                                      </p:to>
                                    </p:set>
                                    <p:anim from="(#ppt_y+0.4)" to="(#ppt_y)" calcmode="lin" valueType="num">
                                      <p:cBhvr>
                                        <p:cTn id="13" dur="1230" accel="100000" fill="hold">
                                          <p:stCondLst>
                                            <p:cond delay="770"/>
                                          </p:stCondLst>
                                        </p:cTn>
                                        <p:tgtEl>
                                          <p:spTgt spid="4915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49157"/>
                                        </p:tgtEl>
                                        <p:attrNameLst>
                                          <p:attrName>style.visibility</p:attrName>
                                        </p:attrNameLst>
                                      </p:cBhvr>
                                      <p:to>
                                        <p:strVal val="visible"/>
                                      </p:to>
                                    </p:set>
                                    <p:animEffect transition="in" filter="dissolve">
                                      <p:cBhvr>
                                        <p:cTn id="18" dur="500"/>
                                        <p:tgtEl>
                                          <p:spTgt spid="4915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49159"/>
                                        </p:tgtEl>
                                        <p:attrNameLst>
                                          <p:attrName>style.visibility</p:attrName>
                                        </p:attrNameLst>
                                      </p:cBhvr>
                                      <p:to>
                                        <p:strVal val="visible"/>
                                      </p:to>
                                    </p:set>
                                    <p:animEffect transition="in" filter="dissolve">
                                      <p:cBhvr>
                                        <p:cTn id="23" dur="500"/>
                                        <p:tgtEl>
                                          <p:spTgt spid="4915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49161"/>
                                        </p:tgtEl>
                                        <p:attrNameLst>
                                          <p:attrName>style.visibility</p:attrName>
                                        </p:attrNameLst>
                                      </p:cBhvr>
                                      <p:to>
                                        <p:strVal val="visible"/>
                                      </p:to>
                                    </p:set>
                                    <p:animEffect transition="in" filter="dissolve">
                                      <p:cBhvr>
                                        <p:cTn id="28"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Text Box 6">
            <a:extLst>
              <a:ext uri="{FF2B5EF4-FFF2-40B4-BE49-F238E27FC236}">
                <a16:creationId xmlns:a16="http://schemas.microsoft.com/office/drawing/2014/main" id="{7AB560CE-CD16-56E7-9EEE-A07D98AEA587}"/>
              </a:ext>
            </a:extLst>
          </p:cNvPr>
          <p:cNvSpPr txBox="1">
            <a:spLocks noChangeArrowheads="1"/>
          </p:cNvSpPr>
          <p:nvPr/>
        </p:nvSpPr>
        <p:spPr bwMode="auto">
          <a:xfrm>
            <a:off x="684213" y="404813"/>
            <a:ext cx="74882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t>		Territorial Losses</a:t>
            </a:r>
          </a:p>
        </p:txBody>
      </p:sp>
      <p:pic>
        <p:nvPicPr>
          <p:cNvPr id="54280" name="Picture 8">
            <a:extLst>
              <a:ext uri="{FF2B5EF4-FFF2-40B4-BE49-F238E27FC236}">
                <a16:creationId xmlns:a16="http://schemas.microsoft.com/office/drawing/2014/main" id="{9AC61033-5479-B118-97D1-344985B0A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84313"/>
            <a:ext cx="1820863" cy="1949450"/>
          </a:xfrm>
          <a:prstGeom prst="rect">
            <a:avLst/>
          </a:prstGeom>
          <a:noFill/>
          <a:extLst>
            <a:ext uri="{909E8E84-426E-40DD-AFC4-6F175D3DCCD1}">
              <a14:hiddenFill xmlns:a14="http://schemas.microsoft.com/office/drawing/2010/main">
                <a:solidFill>
                  <a:srgbClr val="FFFFFF"/>
                </a:solidFill>
              </a14:hiddenFill>
            </a:ext>
          </a:extLst>
        </p:spPr>
      </p:pic>
      <p:sp>
        <p:nvSpPr>
          <p:cNvPr id="54283" name="Text Box 11">
            <a:extLst>
              <a:ext uri="{FF2B5EF4-FFF2-40B4-BE49-F238E27FC236}">
                <a16:creationId xmlns:a16="http://schemas.microsoft.com/office/drawing/2014/main" id="{650F308E-7125-5158-2997-BF49BB0F5351}"/>
              </a:ext>
            </a:extLst>
          </p:cNvPr>
          <p:cNvSpPr txBox="1">
            <a:spLocks noChangeArrowheads="1"/>
          </p:cNvSpPr>
          <p:nvPr/>
        </p:nvSpPr>
        <p:spPr bwMode="auto">
          <a:xfrm>
            <a:off x="2843213" y="1557338"/>
            <a:ext cx="53292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Germany lost ALL of her overseas colonies</a:t>
            </a:r>
          </a:p>
        </p:txBody>
      </p:sp>
      <p:pic>
        <p:nvPicPr>
          <p:cNvPr id="54285" name="Picture 13">
            <a:hlinkClick r:id="rId3"/>
            <a:extLst>
              <a:ext uri="{FF2B5EF4-FFF2-40B4-BE49-F238E27FC236}">
                <a16:creationId xmlns:a16="http://schemas.microsoft.com/office/drawing/2014/main" id="{2E2B5951-61F3-4D2C-B6B1-9556F87C1A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3860800"/>
            <a:ext cx="2224087" cy="2290763"/>
          </a:xfrm>
          <a:prstGeom prst="rect">
            <a:avLst/>
          </a:prstGeom>
          <a:noFill/>
          <a:extLst>
            <a:ext uri="{909E8E84-426E-40DD-AFC4-6F175D3DCCD1}">
              <a14:hiddenFill xmlns:a14="http://schemas.microsoft.com/office/drawing/2010/main">
                <a:solidFill>
                  <a:srgbClr val="FFFFFF"/>
                </a:solidFill>
              </a14:hiddenFill>
            </a:ext>
          </a:extLst>
        </p:spPr>
      </p:pic>
      <p:sp>
        <p:nvSpPr>
          <p:cNvPr id="54286" name="Line 14">
            <a:extLst>
              <a:ext uri="{FF2B5EF4-FFF2-40B4-BE49-F238E27FC236}">
                <a16:creationId xmlns:a16="http://schemas.microsoft.com/office/drawing/2014/main" id="{93762DCB-57F8-FE76-DDDB-3A01F474692E}"/>
              </a:ext>
            </a:extLst>
          </p:cNvPr>
          <p:cNvSpPr>
            <a:spLocks noChangeShapeType="1"/>
          </p:cNvSpPr>
          <p:nvPr/>
        </p:nvSpPr>
        <p:spPr bwMode="auto">
          <a:xfrm flipH="1">
            <a:off x="2916238" y="4581525"/>
            <a:ext cx="1079500"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288" name="Text Box 16">
            <a:extLst>
              <a:ext uri="{FF2B5EF4-FFF2-40B4-BE49-F238E27FC236}">
                <a16:creationId xmlns:a16="http://schemas.microsoft.com/office/drawing/2014/main" id="{79E565DF-6EB1-4EBE-FD4F-1CD8F8C8DE10}"/>
              </a:ext>
            </a:extLst>
          </p:cNvPr>
          <p:cNvSpPr txBox="1">
            <a:spLocks noChangeArrowheads="1"/>
          </p:cNvSpPr>
          <p:nvPr/>
        </p:nvSpPr>
        <p:spPr bwMode="auto">
          <a:xfrm>
            <a:off x="4067175" y="4292600"/>
            <a:ext cx="42497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0000"/>
                </a:solidFill>
              </a:rPr>
              <a:t>Alsace-Lorraine </a:t>
            </a:r>
            <a:r>
              <a:rPr lang="en-GB" altLang="en-US"/>
              <a:t>was given to France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4278"/>
                                        </p:tgtEl>
                                        <p:attrNameLst>
                                          <p:attrName>style.visibility</p:attrName>
                                        </p:attrNameLst>
                                      </p:cBhvr>
                                      <p:to>
                                        <p:strVal val="visible"/>
                                      </p:to>
                                    </p:set>
                                    <p:anim calcmode="discrete" valueType="clr">
                                      <p:cBhvr override="childStyle">
                                        <p:cTn id="7" dur="80"/>
                                        <p:tgtEl>
                                          <p:spTgt spid="5427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78"/>
                                        </p:tgtEl>
                                        <p:attrNameLst>
                                          <p:attrName>fillcolor</p:attrName>
                                        </p:attrNameLst>
                                      </p:cBhvr>
                                      <p:tavLst>
                                        <p:tav tm="0">
                                          <p:val>
                                            <p:clrVal>
                                              <a:schemeClr val="accent2"/>
                                            </p:clrVal>
                                          </p:val>
                                        </p:tav>
                                        <p:tav tm="50000">
                                          <p:val>
                                            <p:clrVal>
                                              <a:schemeClr val="hlink"/>
                                            </p:clrVal>
                                          </p:val>
                                        </p:tav>
                                      </p:tavLst>
                                    </p:anim>
                                    <p:set>
                                      <p:cBhvr>
                                        <p:cTn id="9" dur="80"/>
                                        <p:tgtEl>
                                          <p:spTgt spid="5427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nodeType="clickEffect">
                                  <p:stCondLst>
                                    <p:cond delay="0"/>
                                  </p:stCondLst>
                                  <p:childTnLst>
                                    <p:set>
                                      <p:cBhvr>
                                        <p:cTn id="13" dur="1" fill="hold">
                                          <p:stCondLst>
                                            <p:cond delay="0"/>
                                          </p:stCondLst>
                                        </p:cTn>
                                        <p:tgtEl>
                                          <p:spTgt spid="54280"/>
                                        </p:tgtEl>
                                        <p:attrNameLst>
                                          <p:attrName>style.visibility</p:attrName>
                                        </p:attrNameLst>
                                      </p:cBhvr>
                                      <p:to>
                                        <p:strVal val="visible"/>
                                      </p:to>
                                    </p:set>
                                    <p:anim calcmode="lin" valueType="num">
                                      <p:cBhvr>
                                        <p:cTn id="14" dur="1000" fill="hold"/>
                                        <p:tgtEl>
                                          <p:spTgt spid="54280"/>
                                        </p:tgtEl>
                                        <p:attrNameLst>
                                          <p:attrName>ppt_w</p:attrName>
                                        </p:attrNameLst>
                                      </p:cBhvr>
                                      <p:tavLst>
                                        <p:tav tm="0">
                                          <p:val>
                                            <p:fltVal val="0"/>
                                          </p:val>
                                        </p:tav>
                                        <p:tav tm="100000">
                                          <p:val>
                                            <p:strVal val="#ppt_w"/>
                                          </p:val>
                                        </p:tav>
                                      </p:tavLst>
                                    </p:anim>
                                    <p:anim calcmode="lin" valueType="num">
                                      <p:cBhvr>
                                        <p:cTn id="15" dur="1000" fill="hold"/>
                                        <p:tgtEl>
                                          <p:spTgt spid="54280"/>
                                        </p:tgtEl>
                                        <p:attrNameLst>
                                          <p:attrName>ppt_h</p:attrName>
                                        </p:attrNameLst>
                                      </p:cBhvr>
                                      <p:tavLst>
                                        <p:tav tm="0">
                                          <p:val>
                                            <p:fltVal val="0"/>
                                          </p:val>
                                        </p:tav>
                                        <p:tav tm="100000">
                                          <p:val>
                                            <p:strVal val="#ppt_h"/>
                                          </p:val>
                                        </p:tav>
                                      </p:tavLst>
                                    </p:anim>
                                    <p:anim calcmode="lin" valueType="num">
                                      <p:cBhvr>
                                        <p:cTn id="16" dur="1000" fill="hold"/>
                                        <p:tgtEl>
                                          <p:spTgt spid="54280"/>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428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54283">
                                            <p:txEl>
                                              <p:pRg st="0" end="0"/>
                                            </p:txEl>
                                          </p:spTgt>
                                        </p:tgtEl>
                                        <p:attrNameLst>
                                          <p:attrName>style.visibility</p:attrName>
                                        </p:attrNameLst>
                                      </p:cBhvr>
                                      <p:to>
                                        <p:strVal val="visible"/>
                                      </p:to>
                                    </p:set>
                                    <p:anim calcmode="discrete" valueType="clr">
                                      <p:cBhvr override="childStyle">
                                        <p:cTn id="22" dur="80"/>
                                        <p:tgtEl>
                                          <p:spTgt spid="542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54283">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54283">
                                            <p:txEl>
                                              <p:pRg st="0" end="0"/>
                                            </p:txEl>
                                          </p:spTgt>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54285"/>
                                        </p:tgtEl>
                                        <p:attrNameLst>
                                          <p:attrName>style.visibility</p:attrName>
                                        </p:attrNameLst>
                                      </p:cBhvr>
                                      <p:to>
                                        <p:strVal val="visible"/>
                                      </p:to>
                                    </p:set>
                                    <p:animEffect transition="in" filter="dissolve">
                                      <p:cBhvr>
                                        <p:cTn id="29" dur="500"/>
                                        <p:tgtEl>
                                          <p:spTgt spid="5428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54286"/>
                                        </p:tgtEl>
                                        <p:attrNameLst>
                                          <p:attrName>style.visibility</p:attrName>
                                        </p:attrNameLst>
                                      </p:cBhvr>
                                      <p:to>
                                        <p:strVal val="visible"/>
                                      </p:to>
                                    </p:set>
                                    <p:animEffect transition="in" filter="dissolve">
                                      <p:cBhvr>
                                        <p:cTn id="34" dur="500"/>
                                        <p:tgtEl>
                                          <p:spTgt spid="5428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54288"/>
                                        </p:tgtEl>
                                        <p:attrNameLst>
                                          <p:attrName>style.visibility</p:attrName>
                                        </p:attrNameLst>
                                      </p:cBhvr>
                                      <p:to>
                                        <p:strVal val="visible"/>
                                      </p:to>
                                    </p:set>
                                    <p:anim calcmode="discrete" valueType="clr">
                                      <p:cBhvr override="childStyle">
                                        <p:cTn id="39" dur="80"/>
                                        <p:tgtEl>
                                          <p:spTgt spid="54288"/>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54288"/>
                                        </p:tgtEl>
                                        <p:attrNameLst>
                                          <p:attrName>fillcolor</p:attrName>
                                        </p:attrNameLst>
                                      </p:cBhvr>
                                      <p:tavLst>
                                        <p:tav tm="0">
                                          <p:val>
                                            <p:clrVal>
                                              <a:schemeClr val="accent2"/>
                                            </p:clrVal>
                                          </p:val>
                                        </p:tav>
                                        <p:tav tm="50000">
                                          <p:val>
                                            <p:clrVal>
                                              <a:schemeClr val="hlink"/>
                                            </p:clrVal>
                                          </p:val>
                                        </p:tav>
                                      </p:tavLst>
                                    </p:anim>
                                    <p:set>
                                      <p:cBhvr>
                                        <p:cTn id="41" dur="80"/>
                                        <p:tgtEl>
                                          <p:spTgt spid="5428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a:extLst>
              <a:ext uri="{FF2B5EF4-FFF2-40B4-BE49-F238E27FC236}">
                <a16:creationId xmlns:a16="http://schemas.microsoft.com/office/drawing/2014/main" id="{792624D2-EAD9-2CAF-C5A7-8FE65C9A5AE6}"/>
              </a:ext>
            </a:extLst>
          </p:cNvPr>
          <p:cNvSpPr txBox="1">
            <a:spLocks noChangeArrowheads="1"/>
          </p:cNvSpPr>
          <p:nvPr/>
        </p:nvSpPr>
        <p:spPr bwMode="auto">
          <a:xfrm>
            <a:off x="395288" y="692150"/>
            <a:ext cx="8208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0000"/>
                </a:solidFill>
              </a:rPr>
              <a:t>Eupen </a:t>
            </a:r>
            <a:r>
              <a:rPr lang="en-GB" altLang="en-US"/>
              <a:t>and </a:t>
            </a:r>
            <a:r>
              <a:rPr lang="en-GB" altLang="en-US">
                <a:solidFill>
                  <a:srgbClr val="FF0000"/>
                </a:solidFill>
              </a:rPr>
              <a:t>Malmedy</a:t>
            </a:r>
            <a:r>
              <a:rPr lang="en-GB" altLang="en-US"/>
              <a:t> were given to Belgium</a:t>
            </a:r>
          </a:p>
        </p:txBody>
      </p:sp>
      <p:pic>
        <p:nvPicPr>
          <p:cNvPr id="65541" name="Picture 5">
            <a:extLst>
              <a:ext uri="{FF2B5EF4-FFF2-40B4-BE49-F238E27FC236}">
                <a16:creationId xmlns:a16="http://schemas.microsoft.com/office/drawing/2014/main" id="{18431B47-B271-8ABC-7110-BD955BE54D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333375"/>
            <a:ext cx="2627312" cy="1844675"/>
          </a:xfrm>
          <a:prstGeom prst="rect">
            <a:avLst/>
          </a:prstGeom>
          <a:noFill/>
          <a:extLst>
            <a:ext uri="{909E8E84-426E-40DD-AFC4-6F175D3DCCD1}">
              <a14:hiddenFill xmlns:a14="http://schemas.microsoft.com/office/drawing/2010/main">
                <a:solidFill>
                  <a:srgbClr val="FFFFFF"/>
                </a:solidFill>
              </a14:hiddenFill>
            </a:ext>
          </a:extLst>
        </p:spPr>
      </p:pic>
      <p:sp>
        <p:nvSpPr>
          <p:cNvPr id="65542" name="Line 6">
            <a:extLst>
              <a:ext uri="{FF2B5EF4-FFF2-40B4-BE49-F238E27FC236}">
                <a16:creationId xmlns:a16="http://schemas.microsoft.com/office/drawing/2014/main" id="{88762C88-75A2-DE6C-3553-E95682617973}"/>
              </a:ext>
            </a:extLst>
          </p:cNvPr>
          <p:cNvSpPr>
            <a:spLocks noChangeShapeType="1"/>
          </p:cNvSpPr>
          <p:nvPr/>
        </p:nvSpPr>
        <p:spPr bwMode="auto">
          <a:xfrm>
            <a:off x="3924300" y="1341438"/>
            <a:ext cx="576263"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5543" name="Text Box 7">
            <a:extLst>
              <a:ext uri="{FF2B5EF4-FFF2-40B4-BE49-F238E27FC236}">
                <a16:creationId xmlns:a16="http://schemas.microsoft.com/office/drawing/2014/main" id="{D664D212-02C6-8963-994D-890CA250D2DD}"/>
              </a:ext>
            </a:extLst>
          </p:cNvPr>
          <p:cNvSpPr txBox="1">
            <a:spLocks noChangeArrowheads="1"/>
          </p:cNvSpPr>
          <p:nvPr/>
        </p:nvSpPr>
        <p:spPr bwMode="auto">
          <a:xfrm>
            <a:off x="3543300" y="406717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p:txBody>
      </p:sp>
      <p:pic>
        <p:nvPicPr>
          <p:cNvPr id="65546" name="Picture 10">
            <a:extLst>
              <a:ext uri="{FF2B5EF4-FFF2-40B4-BE49-F238E27FC236}">
                <a16:creationId xmlns:a16="http://schemas.microsoft.com/office/drawing/2014/main" id="{517F91BE-148E-50DD-46F7-D21C3CA87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565400"/>
            <a:ext cx="2376488" cy="1668463"/>
          </a:xfrm>
          <a:prstGeom prst="rect">
            <a:avLst/>
          </a:prstGeom>
          <a:noFill/>
          <a:extLst>
            <a:ext uri="{909E8E84-426E-40DD-AFC4-6F175D3DCCD1}">
              <a14:hiddenFill xmlns:a14="http://schemas.microsoft.com/office/drawing/2010/main">
                <a:solidFill>
                  <a:srgbClr val="FFFFFF"/>
                </a:solidFill>
              </a14:hiddenFill>
            </a:ext>
          </a:extLst>
        </p:spPr>
      </p:pic>
      <p:sp>
        <p:nvSpPr>
          <p:cNvPr id="65548" name="Text Box 12">
            <a:extLst>
              <a:ext uri="{FF2B5EF4-FFF2-40B4-BE49-F238E27FC236}">
                <a16:creationId xmlns:a16="http://schemas.microsoft.com/office/drawing/2014/main" id="{E273532E-0242-AD6A-D732-EEC9E7F3EA7D}"/>
              </a:ext>
            </a:extLst>
          </p:cNvPr>
          <p:cNvSpPr txBox="1">
            <a:spLocks noChangeArrowheads="1"/>
          </p:cNvSpPr>
          <p:nvPr/>
        </p:nvSpPr>
        <p:spPr bwMode="auto">
          <a:xfrm>
            <a:off x="3203575" y="3500438"/>
            <a:ext cx="44656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0000"/>
                </a:solidFill>
              </a:rPr>
              <a:t>North-Schleswig</a:t>
            </a:r>
            <a:r>
              <a:rPr lang="en-GB" altLang="en-US"/>
              <a:t> was given to Denmark</a:t>
            </a:r>
          </a:p>
        </p:txBody>
      </p:sp>
      <p:sp>
        <p:nvSpPr>
          <p:cNvPr id="65551" name="Line 15">
            <a:extLst>
              <a:ext uri="{FF2B5EF4-FFF2-40B4-BE49-F238E27FC236}">
                <a16:creationId xmlns:a16="http://schemas.microsoft.com/office/drawing/2014/main" id="{9E8F2426-640A-5D62-F8BC-1C7BA93A54DA}"/>
              </a:ext>
            </a:extLst>
          </p:cNvPr>
          <p:cNvSpPr>
            <a:spLocks noChangeShapeType="1"/>
          </p:cNvSpPr>
          <p:nvPr/>
        </p:nvSpPr>
        <p:spPr bwMode="auto">
          <a:xfrm flipH="1">
            <a:off x="3563938" y="2781300"/>
            <a:ext cx="935037"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5553" name="Picture 17" descr="Marshland in Eiderstedt, typical of the North Frisian coast">
            <a:hlinkClick r:id="rId3" tooltip="Marshland in Eiderstedt, typical of the North Frisian coast"/>
            <a:extLst>
              <a:ext uri="{FF2B5EF4-FFF2-40B4-BE49-F238E27FC236}">
                <a16:creationId xmlns:a16="http://schemas.microsoft.com/office/drawing/2014/main" id="{D61D8088-5CFA-D11E-F13C-447B203E09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45085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dissolve">
                                      <p:cBhvr>
                                        <p:cTn id="7" dur="500"/>
                                        <p:tgtEl>
                                          <p:spTgt spid="655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5541"/>
                                        </p:tgtEl>
                                        <p:attrNameLst>
                                          <p:attrName>style.visibility</p:attrName>
                                        </p:attrNameLst>
                                      </p:cBhvr>
                                      <p:to>
                                        <p:strVal val="visible"/>
                                      </p:to>
                                    </p:set>
                                    <p:animEffect transition="in" filter="dissolve">
                                      <p:cBhvr>
                                        <p:cTn id="12" dur="500"/>
                                        <p:tgtEl>
                                          <p:spTgt spid="655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5542"/>
                                        </p:tgtEl>
                                        <p:attrNameLst>
                                          <p:attrName>style.visibility</p:attrName>
                                        </p:attrNameLst>
                                      </p:cBhvr>
                                      <p:to>
                                        <p:strVal val="visible"/>
                                      </p:to>
                                    </p:set>
                                    <p:animEffect transition="in" filter="dissolve">
                                      <p:cBhvr>
                                        <p:cTn id="17" dur="500"/>
                                        <p:tgtEl>
                                          <p:spTgt spid="655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3" presetClass="path" presetSubtype="0" accel="50000" decel="50000" fill="hold" nodeType="clickEffect">
                                  <p:stCondLst>
                                    <p:cond delay="0"/>
                                  </p:stCondLst>
                                  <p:childTnLst>
                                    <p:animMotion origin="layout" path="M 0.0 0.0  L 0.25 0.0  E" pathEditMode="relative" ptsTypes="">
                                      <p:cBhvr>
                                        <p:cTn id="21" dur="2000" fill="hold"/>
                                        <p:tgtEl>
                                          <p:spTgt spid="65542"/>
                                        </p:tgtEl>
                                        <p:attrNameLst>
                                          <p:attrName>ppt_x</p:attrName>
                                          <p:attrName>ppt_y</p:attrName>
                                        </p:attrNameLst>
                                      </p:cBhvr>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65546"/>
                                        </p:tgtEl>
                                        <p:attrNameLst>
                                          <p:attrName>style.visibility</p:attrName>
                                        </p:attrNameLst>
                                      </p:cBhvr>
                                      <p:to>
                                        <p:strVal val="visible"/>
                                      </p:to>
                                    </p:set>
                                    <p:animEffect transition="in" filter="dissolve">
                                      <p:cBhvr>
                                        <p:cTn id="26" dur="500"/>
                                        <p:tgtEl>
                                          <p:spTgt spid="6554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65548"/>
                                        </p:tgtEl>
                                        <p:attrNameLst>
                                          <p:attrName>style.visibility</p:attrName>
                                        </p:attrNameLst>
                                      </p:cBhvr>
                                      <p:to>
                                        <p:strVal val="visible"/>
                                      </p:to>
                                    </p:set>
                                    <p:animEffect transition="in" filter="dissolve">
                                      <p:cBhvr>
                                        <p:cTn id="31" dur="500"/>
                                        <p:tgtEl>
                                          <p:spTgt spid="6554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65551"/>
                                        </p:tgtEl>
                                        <p:attrNameLst>
                                          <p:attrName>style.visibility</p:attrName>
                                        </p:attrNameLst>
                                      </p:cBhvr>
                                      <p:to>
                                        <p:strVal val="visible"/>
                                      </p:to>
                                    </p:set>
                                    <p:animEffect transition="in" filter="dissolve">
                                      <p:cBhvr>
                                        <p:cTn id="36" dur="500"/>
                                        <p:tgtEl>
                                          <p:spTgt spid="6555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path" presetSubtype="0" accel="50000" decel="50000" fill="hold" nodeType="clickEffect">
                                  <p:stCondLst>
                                    <p:cond delay="0"/>
                                  </p:stCondLst>
                                  <p:childTnLst>
                                    <p:animMotion origin="layout" path="M 0.0 0.0  L -0.25 0.0  E" pathEditMode="relative" ptsTypes="">
                                      <p:cBhvr>
                                        <p:cTn id="40" dur="2000" fill="hold"/>
                                        <p:tgtEl>
                                          <p:spTgt spid="65551"/>
                                        </p:tgtEl>
                                        <p:attrNameLst>
                                          <p:attrName>ppt_x</p:attrName>
                                          <p:attrName>ppt_y</p:attrName>
                                        </p:attrNameLst>
                                      </p:cBhvr>
                                    </p:animMotion>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65553"/>
                                        </p:tgtEl>
                                        <p:attrNameLst>
                                          <p:attrName>style.visibility</p:attrName>
                                        </p:attrNameLst>
                                      </p:cBhvr>
                                      <p:to>
                                        <p:strVal val="visible"/>
                                      </p:to>
                                    </p:set>
                                    <p:animEffect transition="in" filter="dissolve">
                                      <p:cBhvr>
                                        <p:cTn id="45" dur="500"/>
                                        <p:tgtEl>
                                          <p:spTgt spid="65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4">
            <a:extLst>
              <a:ext uri="{FF2B5EF4-FFF2-40B4-BE49-F238E27FC236}">
                <a16:creationId xmlns:a16="http://schemas.microsoft.com/office/drawing/2014/main" id="{6F3F9221-BC4C-3A63-91B7-BF2A222556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713"/>
            <a:ext cx="3563938" cy="2503487"/>
          </a:xfrm>
          <a:prstGeom prst="rect">
            <a:avLst/>
          </a:prstGeom>
          <a:noFill/>
          <a:extLst>
            <a:ext uri="{909E8E84-426E-40DD-AFC4-6F175D3DCCD1}">
              <a14:hiddenFill xmlns:a14="http://schemas.microsoft.com/office/drawing/2010/main">
                <a:solidFill>
                  <a:srgbClr val="FFFFFF"/>
                </a:solidFill>
              </a14:hiddenFill>
            </a:ext>
          </a:extLst>
        </p:spPr>
      </p:pic>
      <p:sp>
        <p:nvSpPr>
          <p:cNvPr id="66566" name="Line 6">
            <a:extLst>
              <a:ext uri="{FF2B5EF4-FFF2-40B4-BE49-F238E27FC236}">
                <a16:creationId xmlns:a16="http://schemas.microsoft.com/office/drawing/2014/main" id="{FFD52525-9216-F2AB-7593-09ABE92EBA79}"/>
              </a:ext>
            </a:extLst>
          </p:cNvPr>
          <p:cNvSpPr>
            <a:spLocks noChangeShapeType="1"/>
          </p:cNvSpPr>
          <p:nvPr/>
        </p:nvSpPr>
        <p:spPr bwMode="auto">
          <a:xfrm flipH="1">
            <a:off x="5003800" y="1412875"/>
            <a:ext cx="1295400"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567" name="Text Box 7">
            <a:extLst>
              <a:ext uri="{FF2B5EF4-FFF2-40B4-BE49-F238E27FC236}">
                <a16:creationId xmlns:a16="http://schemas.microsoft.com/office/drawing/2014/main" id="{74CBF4E4-98EC-3E97-5A88-C3580B507F6D}"/>
              </a:ext>
            </a:extLst>
          </p:cNvPr>
          <p:cNvSpPr txBox="1">
            <a:spLocks noChangeArrowheads="1"/>
          </p:cNvSpPr>
          <p:nvPr/>
        </p:nvSpPr>
        <p:spPr bwMode="auto">
          <a:xfrm>
            <a:off x="3887788" y="1700213"/>
            <a:ext cx="525621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0000"/>
                </a:solidFill>
              </a:rPr>
              <a:t>Posen </a:t>
            </a:r>
            <a:r>
              <a:rPr lang="en-GB" altLang="en-US"/>
              <a:t>was given to Poland so that she would have access to the Baltic Sea. This area became known as the Polish Corridor. It meant that East Prussia was cut off from the rest of Germany.</a:t>
            </a:r>
          </a:p>
        </p:txBody>
      </p:sp>
      <p:pic>
        <p:nvPicPr>
          <p:cNvPr id="66569" name="Picture 9">
            <a:extLst>
              <a:ext uri="{FF2B5EF4-FFF2-40B4-BE49-F238E27FC236}">
                <a16:creationId xmlns:a16="http://schemas.microsoft.com/office/drawing/2014/main" id="{1BD06B90-03D9-25CD-A17E-CB3F882AA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076700"/>
            <a:ext cx="2520950" cy="1663700"/>
          </a:xfrm>
          <a:prstGeom prst="rect">
            <a:avLst/>
          </a:prstGeom>
          <a:noFill/>
          <a:extLst>
            <a:ext uri="{909E8E84-426E-40DD-AFC4-6F175D3DCCD1}">
              <a14:hiddenFill xmlns:a14="http://schemas.microsoft.com/office/drawing/2010/main">
                <a:solidFill>
                  <a:srgbClr val="FFFFFF"/>
                </a:solidFill>
              </a14:hiddenFill>
            </a:ext>
          </a:extLst>
        </p:spPr>
      </p:pic>
      <p:pic>
        <p:nvPicPr>
          <p:cNvPr id="66571" name="Picture 11">
            <a:extLst>
              <a:ext uri="{FF2B5EF4-FFF2-40B4-BE49-F238E27FC236}">
                <a16:creationId xmlns:a16="http://schemas.microsoft.com/office/drawing/2014/main" id="{05F835F6-CDF3-30A1-2C14-BDFF4EBC07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4149725"/>
            <a:ext cx="2447925" cy="1624013"/>
          </a:xfrm>
          <a:prstGeom prst="rect">
            <a:avLst/>
          </a:prstGeom>
          <a:noFill/>
          <a:extLst>
            <a:ext uri="{909E8E84-426E-40DD-AFC4-6F175D3DCCD1}">
              <a14:hiddenFill xmlns:a14="http://schemas.microsoft.com/office/drawing/2010/main">
                <a:solidFill>
                  <a:srgbClr val="FFFFFF"/>
                </a:solidFill>
              </a14:hiddenFill>
            </a:ext>
          </a:extLst>
        </p:spPr>
      </p:pic>
      <p:pic>
        <p:nvPicPr>
          <p:cNvPr id="66573" name="Picture 13">
            <a:extLst>
              <a:ext uri="{FF2B5EF4-FFF2-40B4-BE49-F238E27FC236}">
                <a16:creationId xmlns:a16="http://schemas.microsoft.com/office/drawing/2014/main" id="{E51B4123-74F3-BC45-66F5-F9CA57E639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4149725"/>
            <a:ext cx="2520950" cy="1679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dissolve">
                                      <p:cBhvr>
                                        <p:cTn id="7" dur="500"/>
                                        <p:tgtEl>
                                          <p:spTgt spid="665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6566"/>
                                        </p:tgtEl>
                                        <p:attrNameLst>
                                          <p:attrName>style.visibility</p:attrName>
                                        </p:attrNameLst>
                                      </p:cBhvr>
                                      <p:to>
                                        <p:strVal val="visible"/>
                                      </p:to>
                                    </p:set>
                                    <p:animEffect transition="in" filter="dissolve">
                                      <p:cBhvr>
                                        <p:cTn id="12" dur="500"/>
                                        <p:tgtEl>
                                          <p:spTgt spid="665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path" presetSubtype="0" accel="50000" decel="50000" fill="hold" nodeType="clickEffect">
                                  <p:stCondLst>
                                    <p:cond delay="0"/>
                                  </p:stCondLst>
                                  <p:childTnLst>
                                    <p:animMotion origin="layout" path="M 0.0 0.0  L -0.25 0.0  E" pathEditMode="relative" ptsTypes="">
                                      <p:cBhvr>
                                        <p:cTn id="16" dur="2000" fill="hold"/>
                                        <p:tgtEl>
                                          <p:spTgt spid="66566"/>
                                        </p:tgtEl>
                                        <p:attrNameLst>
                                          <p:attrName>ppt_x</p:attrName>
                                          <p:attrName>ppt_y</p:attrName>
                                        </p:attrNameLst>
                                      </p:cBhvr>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6567"/>
                                        </p:tgtEl>
                                        <p:attrNameLst>
                                          <p:attrName>style.visibility</p:attrName>
                                        </p:attrNameLst>
                                      </p:cBhvr>
                                      <p:to>
                                        <p:strVal val="visible"/>
                                      </p:to>
                                    </p:set>
                                    <p:anim calcmode="discrete" valueType="clr">
                                      <p:cBhvr override="childStyle">
                                        <p:cTn id="21" dur="80"/>
                                        <p:tgtEl>
                                          <p:spTgt spid="6656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6567"/>
                                        </p:tgtEl>
                                        <p:attrNameLst>
                                          <p:attrName>fillcolor</p:attrName>
                                        </p:attrNameLst>
                                      </p:cBhvr>
                                      <p:tavLst>
                                        <p:tav tm="0">
                                          <p:val>
                                            <p:clrVal>
                                              <a:schemeClr val="accent2"/>
                                            </p:clrVal>
                                          </p:val>
                                        </p:tav>
                                        <p:tav tm="50000">
                                          <p:val>
                                            <p:clrVal>
                                              <a:schemeClr val="hlink"/>
                                            </p:clrVal>
                                          </p:val>
                                        </p:tav>
                                      </p:tavLst>
                                    </p:anim>
                                    <p:set>
                                      <p:cBhvr>
                                        <p:cTn id="23" dur="80"/>
                                        <p:tgtEl>
                                          <p:spTgt spid="66567"/>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66569"/>
                                        </p:tgtEl>
                                        <p:attrNameLst>
                                          <p:attrName>style.visibility</p:attrName>
                                        </p:attrNameLst>
                                      </p:cBhvr>
                                      <p:to>
                                        <p:strVal val="visible"/>
                                      </p:to>
                                    </p:set>
                                    <p:animEffect transition="in" filter="dissolve">
                                      <p:cBhvr>
                                        <p:cTn id="28" dur="500"/>
                                        <p:tgtEl>
                                          <p:spTgt spid="6656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66571"/>
                                        </p:tgtEl>
                                        <p:attrNameLst>
                                          <p:attrName>style.visibility</p:attrName>
                                        </p:attrNameLst>
                                      </p:cBhvr>
                                      <p:to>
                                        <p:strVal val="visible"/>
                                      </p:to>
                                    </p:set>
                                    <p:animEffect transition="in" filter="dissolve">
                                      <p:cBhvr>
                                        <p:cTn id="33" dur="500"/>
                                        <p:tgtEl>
                                          <p:spTgt spid="6657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66573"/>
                                        </p:tgtEl>
                                        <p:attrNameLst>
                                          <p:attrName>style.visibility</p:attrName>
                                        </p:attrNameLst>
                                      </p:cBhvr>
                                      <p:to>
                                        <p:strVal val="visible"/>
                                      </p:to>
                                    </p:set>
                                    <p:animEffect transition="in" filter="dissolve">
                                      <p:cBhvr>
                                        <p:cTn id="38"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8" name="Picture 4">
            <a:extLst>
              <a:ext uri="{FF2B5EF4-FFF2-40B4-BE49-F238E27FC236}">
                <a16:creationId xmlns:a16="http://schemas.microsoft.com/office/drawing/2014/main" id="{4659BD47-13E3-68EA-7029-EE118B35F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476250"/>
            <a:ext cx="2879725" cy="2022475"/>
          </a:xfrm>
          <a:prstGeom prst="rect">
            <a:avLst/>
          </a:prstGeom>
          <a:noFill/>
          <a:extLst>
            <a:ext uri="{909E8E84-426E-40DD-AFC4-6F175D3DCCD1}">
              <a14:hiddenFill xmlns:a14="http://schemas.microsoft.com/office/drawing/2010/main">
                <a:solidFill>
                  <a:srgbClr val="FFFFFF"/>
                </a:solidFill>
              </a14:hiddenFill>
            </a:ext>
          </a:extLst>
        </p:spPr>
      </p:pic>
      <p:sp>
        <p:nvSpPr>
          <p:cNvPr id="67589" name="Line 5">
            <a:extLst>
              <a:ext uri="{FF2B5EF4-FFF2-40B4-BE49-F238E27FC236}">
                <a16:creationId xmlns:a16="http://schemas.microsoft.com/office/drawing/2014/main" id="{5925F4A2-6C5B-E4DE-52DC-14E24CB90764}"/>
              </a:ext>
            </a:extLst>
          </p:cNvPr>
          <p:cNvSpPr>
            <a:spLocks noChangeShapeType="1"/>
          </p:cNvSpPr>
          <p:nvPr/>
        </p:nvSpPr>
        <p:spPr bwMode="auto">
          <a:xfrm>
            <a:off x="2484438" y="1628775"/>
            <a:ext cx="1223962"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590" name="Text Box 6">
            <a:extLst>
              <a:ext uri="{FF2B5EF4-FFF2-40B4-BE49-F238E27FC236}">
                <a16:creationId xmlns:a16="http://schemas.microsoft.com/office/drawing/2014/main" id="{5ECD10FA-3A29-2189-1417-C77E6CCBCECB}"/>
              </a:ext>
            </a:extLst>
          </p:cNvPr>
          <p:cNvSpPr txBox="1">
            <a:spLocks noChangeArrowheads="1"/>
          </p:cNvSpPr>
          <p:nvPr/>
        </p:nvSpPr>
        <p:spPr bwMode="auto">
          <a:xfrm>
            <a:off x="0" y="620713"/>
            <a:ext cx="51482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t>
            </a:r>
            <a:r>
              <a:rPr lang="en-GB" altLang="en-US">
                <a:solidFill>
                  <a:srgbClr val="FF0000"/>
                </a:solidFill>
              </a:rPr>
              <a:t>Rhineland</a:t>
            </a:r>
            <a:r>
              <a:rPr lang="en-GB" altLang="en-US"/>
              <a:t> was to be </a:t>
            </a:r>
            <a:r>
              <a:rPr lang="en-GB" altLang="en-US">
                <a:solidFill>
                  <a:srgbClr val="FF0000"/>
                </a:solidFill>
              </a:rPr>
              <a:t>de-militarized</a:t>
            </a:r>
          </a:p>
        </p:txBody>
      </p:sp>
      <p:pic>
        <p:nvPicPr>
          <p:cNvPr id="67592" name="Picture 8" descr="A view of the Mosel river from the hilltop castle">
            <a:hlinkClick r:id="rId3"/>
            <a:extLst>
              <a:ext uri="{FF2B5EF4-FFF2-40B4-BE49-F238E27FC236}">
                <a16:creationId xmlns:a16="http://schemas.microsoft.com/office/drawing/2014/main" id="{7E9FEFDD-F7E1-83D1-D4A5-B7B8F94E77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276475"/>
            <a:ext cx="4752975" cy="4213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7590">
                                            <p:txEl>
                                              <p:pRg st="0" end="0"/>
                                            </p:txEl>
                                          </p:spTgt>
                                        </p:tgtEl>
                                        <p:attrNameLst>
                                          <p:attrName>style.visibility</p:attrName>
                                        </p:attrNameLst>
                                      </p:cBhvr>
                                      <p:to>
                                        <p:strVal val="visible"/>
                                      </p:to>
                                    </p:set>
                                    <p:animEffect transition="in" filter="dissolve">
                                      <p:cBhvr>
                                        <p:cTn id="7" dur="500"/>
                                        <p:tgtEl>
                                          <p:spTgt spid="675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dissolve">
                                      <p:cBhvr>
                                        <p:cTn id="12" dur="500"/>
                                        <p:tgtEl>
                                          <p:spTgt spid="675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7589"/>
                                        </p:tgtEl>
                                        <p:attrNameLst>
                                          <p:attrName>style.visibility</p:attrName>
                                        </p:attrNameLst>
                                      </p:cBhvr>
                                      <p:to>
                                        <p:strVal val="visible"/>
                                      </p:to>
                                    </p:set>
                                    <p:animEffect transition="in" filter="dissolve">
                                      <p:cBhvr>
                                        <p:cTn id="17" dur="500"/>
                                        <p:tgtEl>
                                          <p:spTgt spid="675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3" presetClass="path" presetSubtype="0" accel="50000" decel="50000" fill="hold" nodeType="clickEffect">
                                  <p:stCondLst>
                                    <p:cond delay="0"/>
                                  </p:stCondLst>
                                  <p:childTnLst>
                                    <p:animMotion origin="layout" path="M 0.0 0.0  L 0.25 0.0  E" pathEditMode="relative" ptsTypes="">
                                      <p:cBhvr>
                                        <p:cTn id="21" dur="2000" fill="hold"/>
                                        <p:tgtEl>
                                          <p:spTgt spid="67589"/>
                                        </p:tgtEl>
                                        <p:attrNameLst>
                                          <p:attrName>ppt_x</p:attrName>
                                          <p:attrName>ppt_y</p:attrName>
                                        </p:attrNameLst>
                                      </p:cBhvr>
                                    </p:animMotion>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67592"/>
                                        </p:tgtEl>
                                        <p:attrNameLst>
                                          <p:attrName>style.visibility</p:attrName>
                                        </p:attrNameLst>
                                      </p:cBhvr>
                                      <p:to>
                                        <p:strVal val="visible"/>
                                      </p:to>
                                    </p:set>
                                    <p:animEffect transition="in" filter="dissolve">
                                      <p:cBhvr>
                                        <p:cTn id="26"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2" name="Picture 4">
            <a:extLst>
              <a:ext uri="{FF2B5EF4-FFF2-40B4-BE49-F238E27FC236}">
                <a16:creationId xmlns:a16="http://schemas.microsoft.com/office/drawing/2014/main" id="{D30DD438-13C4-3D04-94AE-494F1B2ECA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620713"/>
            <a:ext cx="2663825" cy="1870075"/>
          </a:xfrm>
          <a:prstGeom prst="rect">
            <a:avLst/>
          </a:prstGeom>
          <a:noFill/>
          <a:extLst>
            <a:ext uri="{909E8E84-426E-40DD-AFC4-6F175D3DCCD1}">
              <a14:hiddenFill xmlns:a14="http://schemas.microsoft.com/office/drawing/2010/main">
                <a:solidFill>
                  <a:srgbClr val="FFFFFF"/>
                </a:solidFill>
              </a14:hiddenFill>
            </a:ext>
          </a:extLst>
        </p:spPr>
      </p:pic>
      <p:sp>
        <p:nvSpPr>
          <p:cNvPr id="68613" name="Line 5">
            <a:extLst>
              <a:ext uri="{FF2B5EF4-FFF2-40B4-BE49-F238E27FC236}">
                <a16:creationId xmlns:a16="http://schemas.microsoft.com/office/drawing/2014/main" id="{C7007E9A-1689-8B13-6D71-2837ACC076B9}"/>
              </a:ext>
            </a:extLst>
          </p:cNvPr>
          <p:cNvSpPr>
            <a:spLocks noChangeShapeType="1"/>
          </p:cNvSpPr>
          <p:nvPr/>
        </p:nvSpPr>
        <p:spPr bwMode="auto">
          <a:xfrm>
            <a:off x="3276600" y="1916113"/>
            <a:ext cx="935038"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8614" name="Text Box 6">
            <a:extLst>
              <a:ext uri="{FF2B5EF4-FFF2-40B4-BE49-F238E27FC236}">
                <a16:creationId xmlns:a16="http://schemas.microsoft.com/office/drawing/2014/main" id="{0B3D1743-F7C9-7E0B-7998-2237FB9274BB}"/>
              </a:ext>
            </a:extLst>
          </p:cNvPr>
          <p:cNvSpPr txBox="1">
            <a:spLocks noChangeArrowheads="1"/>
          </p:cNvSpPr>
          <p:nvPr/>
        </p:nvSpPr>
        <p:spPr bwMode="auto">
          <a:xfrm>
            <a:off x="250825" y="908050"/>
            <a:ext cx="5257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t>
            </a:r>
            <a:r>
              <a:rPr lang="en-GB" altLang="en-US">
                <a:solidFill>
                  <a:srgbClr val="FF0000"/>
                </a:solidFill>
              </a:rPr>
              <a:t>Saar coalfields</a:t>
            </a:r>
            <a:r>
              <a:rPr lang="en-GB" altLang="en-US"/>
              <a:t> were given to France for fifteen years</a:t>
            </a:r>
          </a:p>
        </p:txBody>
      </p:sp>
      <p:pic>
        <p:nvPicPr>
          <p:cNvPr id="68615" name="Picture 7">
            <a:extLst>
              <a:ext uri="{FF2B5EF4-FFF2-40B4-BE49-F238E27FC236}">
                <a16:creationId xmlns:a16="http://schemas.microsoft.com/office/drawing/2014/main" id="{C751A0CF-6BAF-CF4B-0B30-9E15639DF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52963"/>
            <a:ext cx="2771775" cy="1946275"/>
          </a:xfrm>
          <a:prstGeom prst="rect">
            <a:avLst/>
          </a:prstGeom>
          <a:noFill/>
          <a:extLst>
            <a:ext uri="{909E8E84-426E-40DD-AFC4-6F175D3DCCD1}">
              <a14:hiddenFill xmlns:a14="http://schemas.microsoft.com/office/drawing/2010/main">
                <a:solidFill>
                  <a:srgbClr val="FFFFFF"/>
                </a:solidFill>
              </a14:hiddenFill>
            </a:ext>
          </a:extLst>
        </p:spPr>
      </p:pic>
      <p:sp>
        <p:nvSpPr>
          <p:cNvPr id="68617" name="Line 9">
            <a:extLst>
              <a:ext uri="{FF2B5EF4-FFF2-40B4-BE49-F238E27FC236}">
                <a16:creationId xmlns:a16="http://schemas.microsoft.com/office/drawing/2014/main" id="{F359C5C7-C7A7-B1B1-51B8-BA23418103DF}"/>
              </a:ext>
            </a:extLst>
          </p:cNvPr>
          <p:cNvSpPr>
            <a:spLocks noChangeShapeType="1"/>
          </p:cNvSpPr>
          <p:nvPr/>
        </p:nvSpPr>
        <p:spPr bwMode="auto">
          <a:xfrm flipH="1">
            <a:off x="4500563" y="5013325"/>
            <a:ext cx="1150937"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8618" name="Text Box 10">
            <a:extLst>
              <a:ext uri="{FF2B5EF4-FFF2-40B4-BE49-F238E27FC236}">
                <a16:creationId xmlns:a16="http://schemas.microsoft.com/office/drawing/2014/main" id="{D00CB5EB-83E0-6C8C-0569-6E11A06E3D7A}"/>
              </a:ext>
            </a:extLst>
          </p:cNvPr>
          <p:cNvSpPr txBox="1">
            <a:spLocks noChangeArrowheads="1"/>
          </p:cNvSpPr>
          <p:nvPr/>
        </p:nvSpPr>
        <p:spPr bwMode="auto">
          <a:xfrm>
            <a:off x="3059113" y="5661025"/>
            <a:ext cx="5905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port of Danzig was made a Free City under the control of the League of Nations</a:t>
            </a:r>
          </a:p>
        </p:txBody>
      </p:sp>
      <p:pic>
        <p:nvPicPr>
          <p:cNvPr id="68620" name="Picture 12" descr="Example of the Hanseatic style buildings recreated in the Old Town after the world war.">
            <a:hlinkClick r:id="rId3" tooltip="Example of the Hanseatic style buildings recreated in the Old Town after the world war."/>
            <a:extLst>
              <a:ext uri="{FF2B5EF4-FFF2-40B4-BE49-F238E27FC236}">
                <a16:creationId xmlns:a16="http://schemas.microsoft.com/office/drawing/2014/main" id="{79B5FBD6-9B8A-F806-F8CF-1577FDFA27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488" y="3429000"/>
            <a:ext cx="1714500" cy="1285875"/>
          </a:xfrm>
          <a:prstGeom prst="rect">
            <a:avLst/>
          </a:prstGeom>
          <a:noFill/>
          <a:extLst>
            <a:ext uri="{909E8E84-426E-40DD-AFC4-6F175D3DCCD1}">
              <a14:hiddenFill xmlns:a14="http://schemas.microsoft.com/office/drawing/2010/main">
                <a:solidFill>
                  <a:srgbClr val="FFFFFF"/>
                </a:solidFill>
              </a14:hiddenFill>
            </a:ext>
          </a:extLst>
        </p:spPr>
      </p:pic>
      <p:pic>
        <p:nvPicPr>
          <p:cNvPr id="68622" name="Picture 14" descr="Main Town Hall at the Long Market street">
            <a:hlinkClick r:id="rId5" tooltip="Main Town Hall at the Long Market street"/>
            <a:extLst>
              <a:ext uri="{FF2B5EF4-FFF2-40B4-BE49-F238E27FC236}">
                <a16:creationId xmlns:a16="http://schemas.microsoft.com/office/drawing/2014/main" id="{7D096F0A-7C14-2F84-AB2E-AF6F497B52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725" y="3284538"/>
            <a:ext cx="1138238" cy="1571625"/>
          </a:xfrm>
          <a:prstGeom prst="rect">
            <a:avLst/>
          </a:prstGeom>
          <a:noFill/>
          <a:extLst>
            <a:ext uri="{909E8E84-426E-40DD-AFC4-6F175D3DCCD1}">
              <a14:hiddenFill xmlns:a14="http://schemas.microsoft.com/office/drawing/2010/main">
                <a:solidFill>
                  <a:srgbClr val="FFFFFF"/>
                </a:solidFill>
              </a14:hiddenFill>
            </a:ext>
          </a:extLst>
        </p:spPr>
      </p:pic>
      <p:pic>
        <p:nvPicPr>
          <p:cNvPr id="68624" name="Picture 16" descr="The medieval port crane in Gdańsk known as Żuraw (Krahntor).">
            <a:hlinkClick r:id="rId7" tooltip="The medieval port crane in Gdańsk known as Żuraw (Krahntor)."/>
            <a:extLst>
              <a:ext uri="{FF2B5EF4-FFF2-40B4-BE49-F238E27FC236}">
                <a16:creationId xmlns:a16="http://schemas.microsoft.com/office/drawing/2014/main" id="{F9FC45F1-4366-46F0-4B1F-C03FD4E0E9B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2138" y="3154363"/>
            <a:ext cx="1657350" cy="1558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8614">
                                            <p:txEl>
                                              <p:pRg st="0" end="0"/>
                                            </p:txEl>
                                          </p:spTgt>
                                        </p:tgtEl>
                                        <p:attrNameLst>
                                          <p:attrName>style.visibility</p:attrName>
                                        </p:attrNameLst>
                                      </p:cBhvr>
                                      <p:to>
                                        <p:strVal val="visible"/>
                                      </p:to>
                                    </p:set>
                                    <p:anim calcmode="discrete" valueType="clr">
                                      <p:cBhvr override="childStyle">
                                        <p:cTn id="7" dur="80"/>
                                        <p:tgtEl>
                                          <p:spTgt spid="686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861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8614">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68612"/>
                                        </p:tgtEl>
                                        <p:attrNameLst>
                                          <p:attrName>style.visibility</p:attrName>
                                        </p:attrNameLst>
                                      </p:cBhvr>
                                      <p:to>
                                        <p:strVal val="visible"/>
                                      </p:to>
                                    </p:set>
                                    <p:animEffect transition="in" filter="dissolve">
                                      <p:cBhvr>
                                        <p:cTn id="14" dur="500"/>
                                        <p:tgtEl>
                                          <p:spTgt spid="686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68613"/>
                                        </p:tgtEl>
                                        <p:attrNameLst>
                                          <p:attrName>style.visibility</p:attrName>
                                        </p:attrNameLst>
                                      </p:cBhvr>
                                      <p:to>
                                        <p:strVal val="visible"/>
                                      </p:to>
                                    </p:set>
                                    <p:animEffect transition="in" filter="dissolve">
                                      <p:cBhvr>
                                        <p:cTn id="19" dur="500"/>
                                        <p:tgtEl>
                                          <p:spTgt spid="686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3" presetClass="path" presetSubtype="0" accel="50000" decel="50000" fill="hold" nodeType="clickEffect">
                                  <p:stCondLst>
                                    <p:cond delay="0"/>
                                  </p:stCondLst>
                                  <p:childTnLst>
                                    <p:animMotion origin="layout" path="M 0.0 0.0  L 0.25 0.0  E" pathEditMode="relative" ptsTypes="">
                                      <p:cBhvr>
                                        <p:cTn id="23" dur="2000" fill="hold"/>
                                        <p:tgtEl>
                                          <p:spTgt spid="68613"/>
                                        </p:tgtEl>
                                        <p:attrNameLst>
                                          <p:attrName>ppt_x</p:attrName>
                                          <p:attrName>ppt_y</p:attrName>
                                        </p:attrNameLst>
                                      </p:cBhvr>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8618"/>
                                        </p:tgtEl>
                                        <p:attrNameLst>
                                          <p:attrName>style.visibility</p:attrName>
                                        </p:attrNameLst>
                                      </p:cBhvr>
                                      <p:to>
                                        <p:strVal val="visible"/>
                                      </p:to>
                                    </p:set>
                                    <p:anim calcmode="discrete" valueType="clr">
                                      <p:cBhvr override="childStyle">
                                        <p:cTn id="28" dur="80"/>
                                        <p:tgtEl>
                                          <p:spTgt spid="6861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8618"/>
                                        </p:tgtEl>
                                        <p:attrNameLst>
                                          <p:attrName>fillcolor</p:attrName>
                                        </p:attrNameLst>
                                      </p:cBhvr>
                                      <p:tavLst>
                                        <p:tav tm="0">
                                          <p:val>
                                            <p:clrVal>
                                              <a:schemeClr val="accent2"/>
                                            </p:clrVal>
                                          </p:val>
                                        </p:tav>
                                        <p:tav tm="50000">
                                          <p:val>
                                            <p:clrVal>
                                              <a:schemeClr val="hlink"/>
                                            </p:clrVal>
                                          </p:val>
                                        </p:tav>
                                      </p:tavLst>
                                    </p:anim>
                                    <p:set>
                                      <p:cBhvr>
                                        <p:cTn id="30" dur="80"/>
                                        <p:tgtEl>
                                          <p:spTgt spid="68618"/>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68617"/>
                                        </p:tgtEl>
                                        <p:attrNameLst>
                                          <p:attrName>style.visibility</p:attrName>
                                        </p:attrNameLst>
                                      </p:cBhvr>
                                      <p:to>
                                        <p:strVal val="visible"/>
                                      </p:to>
                                    </p:set>
                                    <p:animEffect transition="in" filter="dissolve">
                                      <p:cBhvr>
                                        <p:cTn id="35" dur="500"/>
                                        <p:tgtEl>
                                          <p:spTgt spid="686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68615"/>
                                        </p:tgtEl>
                                        <p:attrNameLst>
                                          <p:attrName>style.visibility</p:attrName>
                                        </p:attrNameLst>
                                      </p:cBhvr>
                                      <p:to>
                                        <p:strVal val="visible"/>
                                      </p:to>
                                    </p:set>
                                    <p:animEffect transition="in" filter="dissolve">
                                      <p:cBhvr>
                                        <p:cTn id="40" dur="500"/>
                                        <p:tgtEl>
                                          <p:spTgt spid="6861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5" presetClass="path" presetSubtype="0" accel="50000" decel="50000" fill="hold" nodeType="clickEffect">
                                  <p:stCondLst>
                                    <p:cond delay="0"/>
                                  </p:stCondLst>
                                  <p:childTnLst>
                                    <p:animMotion origin="layout" path="M 0.0 0.0  L -0.25 0.0  E" pathEditMode="relative" ptsTypes="">
                                      <p:cBhvr>
                                        <p:cTn id="44" dur="2000" fill="hold"/>
                                        <p:tgtEl>
                                          <p:spTgt spid="68617"/>
                                        </p:tgtEl>
                                        <p:attrNameLst>
                                          <p:attrName>ppt_x</p:attrName>
                                          <p:attrName>ppt_y</p:attrName>
                                        </p:attrNameLst>
                                      </p:cBhvr>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nodeType="clickEffect">
                                  <p:stCondLst>
                                    <p:cond delay="0"/>
                                  </p:stCondLst>
                                  <p:childTnLst>
                                    <p:set>
                                      <p:cBhvr>
                                        <p:cTn id="48" dur="1" fill="hold">
                                          <p:stCondLst>
                                            <p:cond delay="0"/>
                                          </p:stCondLst>
                                        </p:cTn>
                                        <p:tgtEl>
                                          <p:spTgt spid="68617"/>
                                        </p:tgtEl>
                                        <p:attrNameLst>
                                          <p:attrName>style.visibility</p:attrName>
                                        </p:attrNameLst>
                                      </p:cBhvr>
                                      <p:to>
                                        <p:strVal val="visible"/>
                                      </p:to>
                                    </p:set>
                                    <p:animEffect transition="in" filter="dissolve">
                                      <p:cBhvr>
                                        <p:cTn id="49" dur="500"/>
                                        <p:tgtEl>
                                          <p:spTgt spid="6861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68620"/>
                                        </p:tgtEl>
                                        <p:attrNameLst>
                                          <p:attrName>style.visibility</p:attrName>
                                        </p:attrNameLst>
                                      </p:cBhvr>
                                      <p:to>
                                        <p:strVal val="visible"/>
                                      </p:to>
                                    </p:set>
                                    <p:animEffect transition="in" filter="dissolve">
                                      <p:cBhvr>
                                        <p:cTn id="54" dur="500"/>
                                        <p:tgtEl>
                                          <p:spTgt spid="6862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68622"/>
                                        </p:tgtEl>
                                        <p:attrNameLst>
                                          <p:attrName>style.visibility</p:attrName>
                                        </p:attrNameLst>
                                      </p:cBhvr>
                                      <p:to>
                                        <p:strVal val="visible"/>
                                      </p:to>
                                    </p:set>
                                    <p:animEffect transition="in" filter="dissolve">
                                      <p:cBhvr>
                                        <p:cTn id="59" dur="500"/>
                                        <p:tgtEl>
                                          <p:spTgt spid="6862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nodeType="clickEffect">
                                  <p:stCondLst>
                                    <p:cond delay="0"/>
                                  </p:stCondLst>
                                  <p:childTnLst>
                                    <p:set>
                                      <p:cBhvr>
                                        <p:cTn id="63" dur="1" fill="hold">
                                          <p:stCondLst>
                                            <p:cond delay="0"/>
                                          </p:stCondLst>
                                        </p:cTn>
                                        <p:tgtEl>
                                          <p:spTgt spid="68624"/>
                                        </p:tgtEl>
                                        <p:attrNameLst>
                                          <p:attrName>style.visibility</p:attrName>
                                        </p:attrNameLst>
                                      </p:cBhvr>
                                      <p:to>
                                        <p:strVal val="visible"/>
                                      </p:to>
                                    </p:set>
                                    <p:animEffect transition="in" filter="dissolve">
                                      <p:cBhvr>
                                        <p:cTn id="64" dur="500"/>
                                        <p:tgtEl>
                                          <p:spTgt spid="68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6" name="Picture 4">
            <a:extLst>
              <a:ext uri="{FF2B5EF4-FFF2-40B4-BE49-F238E27FC236}">
                <a16:creationId xmlns:a16="http://schemas.microsoft.com/office/drawing/2014/main" id="{1B3C5EFA-FE05-8D0F-D099-7652717FA1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8275"/>
            <a:ext cx="4500563" cy="4430713"/>
          </a:xfrm>
          <a:prstGeom prst="rect">
            <a:avLst/>
          </a:prstGeom>
          <a:noFill/>
          <a:extLst>
            <a:ext uri="{909E8E84-426E-40DD-AFC4-6F175D3DCCD1}">
              <a14:hiddenFill xmlns:a14="http://schemas.microsoft.com/office/drawing/2010/main">
                <a:solidFill>
                  <a:srgbClr val="FFFFFF"/>
                </a:solidFill>
              </a14:hiddenFill>
            </a:ext>
          </a:extLst>
        </p:spPr>
      </p:pic>
      <p:pic>
        <p:nvPicPr>
          <p:cNvPr id="74757" name="Picture 5">
            <a:extLst>
              <a:ext uri="{FF2B5EF4-FFF2-40B4-BE49-F238E27FC236}">
                <a16:creationId xmlns:a16="http://schemas.microsoft.com/office/drawing/2014/main" id="{AC058C4E-4369-C9B6-0EEA-648801836D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925" y="1412875"/>
            <a:ext cx="4537075" cy="4467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dissolve">
                                      <p:cBhvr>
                                        <p:cTn id="7" dur="500"/>
                                        <p:tgtEl>
                                          <p:spTgt spid="747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4757"/>
                                        </p:tgtEl>
                                        <p:attrNameLst>
                                          <p:attrName>style.visibility</p:attrName>
                                        </p:attrNameLst>
                                      </p:cBhvr>
                                      <p:to>
                                        <p:strVal val="visible"/>
                                      </p:to>
                                    </p:set>
                                    <p:animEffect transition="in" filter="dissolve">
                                      <p:cBhvr>
                                        <p:cTn id="12"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a:extLst>
              <a:ext uri="{FF2B5EF4-FFF2-40B4-BE49-F238E27FC236}">
                <a16:creationId xmlns:a16="http://schemas.microsoft.com/office/drawing/2014/main" id="{4C25B0D8-3B47-E95A-4CE0-17F48B1D756F}"/>
              </a:ext>
            </a:extLst>
          </p:cNvPr>
          <p:cNvSpPr>
            <a:spLocks noChangeArrowheads="1"/>
          </p:cNvSpPr>
          <p:nvPr/>
        </p:nvSpPr>
        <p:spPr bwMode="auto">
          <a:xfrm>
            <a:off x="971550" y="1125538"/>
            <a:ext cx="6624638"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b="1"/>
              <a:t>"The Allied and Associated Governments affirm, and Germany accepts, the</a:t>
            </a:r>
            <a:r>
              <a:rPr lang="en-US" altLang="en-US"/>
              <a:t> </a:t>
            </a:r>
            <a:br>
              <a:rPr lang="en-US" altLang="en-US"/>
            </a:br>
            <a:r>
              <a:rPr lang="en-US" altLang="en-US" b="1"/>
              <a:t>responsibility of Germany and her Allies for causing all the loss and damage to which the Allied and Associate Governments and their nationals have been subjected as a consequence of a war imposed upon them by the aggression of Germany and her Allies."</a:t>
            </a:r>
            <a:r>
              <a:rPr lang="en-US" altLang="en-US"/>
              <a:t> </a:t>
            </a:r>
          </a:p>
          <a:p>
            <a:endParaRPr lang="en-US" altLang="en-US"/>
          </a:p>
          <a:p>
            <a:r>
              <a:rPr lang="en-US" altLang="en-US" b="1"/>
              <a:t>Article 231</a:t>
            </a:r>
          </a:p>
        </p:txBody>
      </p:sp>
      <p:sp>
        <p:nvSpPr>
          <p:cNvPr id="60421" name="Text Box 5">
            <a:extLst>
              <a:ext uri="{FF2B5EF4-FFF2-40B4-BE49-F238E27FC236}">
                <a16:creationId xmlns:a16="http://schemas.microsoft.com/office/drawing/2014/main" id="{691E18A1-3218-53A4-47D5-56D9212FA5F2}"/>
              </a:ext>
            </a:extLst>
          </p:cNvPr>
          <p:cNvSpPr txBox="1">
            <a:spLocks noChangeArrowheads="1"/>
          </p:cNvSpPr>
          <p:nvPr/>
        </p:nvSpPr>
        <p:spPr bwMode="auto">
          <a:xfrm>
            <a:off x="1258888" y="333375"/>
            <a:ext cx="698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t>The War Guilt Clause</a:t>
            </a:r>
          </a:p>
        </p:txBody>
      </p:sp>
      <p:sp>
        <p:nvSpPr>
          <p:cNvPr id="60423" name="Text Box 7">
            <a:extLst>
              <a:ext uri="{FF2B5EF4-FFF2-40B4-BE49-F238E27FC236}">
                <a16:creationId xmlns:a16="http://schemas.microsoft.com/office/drawing/2014/main" id="{FE35F4B3-0CFA-244A-FD36-FF65A2FB15BD}"/>
              </a:ext>
            </a:extLst>
          </p:cNvPr>
          <p:cNvSpPr txBox="1">
            <a:spLocks noChangeArrowheads="1"/>
          </p:cNvSpPr>
          <p:nvPr/>
        </p:nvSpPr>
        <p:spPr bwMode="auto">
          <a:xfrm>
            <a:off x="250825" y="4797425"/>
            <a:ext cx="8893175" cy="19208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a:t>     GERMANY  ACCEPTED      	RESPONSIBILITY  FOR  	STARTING  THE  WAR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0421"/>
                                        </p:tgtEl>
                                        <p:attrNameLst>
                                          <p:attrName>style.visibility</p:attrName>
                                        </p:attrNameLst>
                                      </p:cBhvr>
                                      <p:to>
                                        <p:strVal val="visible"/>
                                      </p:to>
                                    </p:set>
                                    <p:animEffect transition="in" filter="dissolve">
                                      <p:cBhvr>
                                        <p:cTn id="7" dur="500"/>
                                        <p:tgtEl>
                                          <p:spTgt spid="604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0420"/>
                                        </p:tgtEl>
                                        <p:attrNameLst>
                                          <p:attrName>style.visibility</p:attrName>
                                        </p:attrNameLst>
                                      </p:cBhvr>
                                      <p:to>
                                        <p:strVal val="visible"/>
                                      </p:to>
                                    </p:set>
                                    <p:anim calcmode="discrete" valueType="clr">
                                      <p:cBhvr override="childStyle">
                                        <p:cTn id="12" dur="80"/>
                                        <p:tgtEl>
                                          <p:spTgt spid="60420"/>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0420"/>
                                        </p:tgtEl>
                                        <p:attrNameLst>
                                          <p:attrName>fillcolor</p:attrName>
                                        </p:attrNameLst>
                                      </p:cBhvr>
                                      <p:tavLst>
                                        <p:tav tm="0">
                                          <p:val>
                                            <p:clrVal>
                                              <a:schemeClr val="accent2"/>
                                            </p:clrVal>
                                          </p:val>
                                        </p:tav>
                                        <p:tav tm="50000">
                                          <p:val>
                                            <p:clrVal>
                                              <a:schemeClr val="hlink"/>
                                            </p:clrVal>
                                          </p:val>
                                        </p:tav>
                                      </p:tavLst>
                                    </p:anim>
                                    <p:set>
                                      <p:cBhvr>
                                        <p:cTn id="14" dur="80"/>
                                        <p:tgtEl>
                                          <p:spTgt spid="60420"/>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60423"/>
                                        </p:tgtEl>
                                        <p:attrNameLst>
                                          <p:attrName>style.visibility</p:attrName>
                                        </p:attrNameLst>
                                      </p:cBhvr>
                                      <p:to>
                                        <p:strVal val="visible"/>
                                      </p:to>
                                    </p:set>
                                    <p:anim calcmode="discrete" valueType="clr">
                                      <p:cBhvr override="childStyle">
                                        <p:cTn id="19" dur="80"/>
                                        <p:tgtEl>
                                          <p:spTgt spid="6042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0423"/>
                                        </p:tgtEl>
                                        <p:attrNameLst>
                                          <p:attrName>fillcolor</p:attrName>
                                        </p:attrNameLst>
                                      </p:cBhvr>
                                      <p:tavLst>
                                        <p:tav tm="0">
                                          <p:val>
                                            <p:clrVal>
                                              <a:schemeClr val="accent2"/>
                                            </p:clrVal>
                                          </p:val>
                                        </p:tav>
                                        <p:tav tm="50000">
                                          <p:val>
                                            <p:clrVal>
                                              <a:schemeClr val="hlink"/>
                                            </p:clrVal>
                                          </p:val>
                                        </p:tav>
                                      </p:tavLst>
                                    </p:anim>
                                    <p:set>
                                      <p:cBhvr>
                                        <p:cTn id="21" dur="80"/>
                                        <p:tgtEl>
                                          <p:spTgt spid="60423"/>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mph" presetSubtype="0" fill="hold" nodeType="clickEffect">
                                  <p:stCondLst>
                                    <p:cond delay="0"/>
                                  </p:stCondLst>
                                  <p:childTnLst>
                                    <p:anim calcmode="discrete" valueType="str">
                                      <p:cBhvr override="childStyle">
                                        <p:cTn id="25" dur="2000" fill="hold"/>
                                        <p:tgtEl>
                                          <p:spTgt spid="60423">
                                            <p:txEl>
                                              <p:charRg st="4294967295" end="429496729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mph" presetSubtype="0" fill="hold" nodeType="clickEffect">
                                  <p:stCondLst>
                                    <p:cond delay="0"/>
                                  </p:stCondLst>
                                  <p:iterate type="lt">
                                    <p:tmPct val="0"/>
                                  </p:iterate>
                                  <p:childTnLst>
                                    <p:animClr clrSpc="hsl" dir="cw">
                                      <p:cBhvr override="childStyle">
                                        <p:cTn id="29" dur="500" fill="hold"/>
                                        <p:tgtEl>
                                          <p:spTgt spid="60423"/>
                                        </p:tgtEl>
                                        <p:attrNameLst>
                                          <p:attrName>style.color</p:attrName>
                                        </p:attrNameLst>
                                      </p:cBhvr>
                                      <p:by>
                                        <p:hsl h="7200000" s="0" l="0"/>
                                      </p:by>
                                    </p:animClr>
                                    <p:animClr clrSpc="hsl" dir="cw">
                                      <p:cBhvr>
                                        <p:cTn id="30" dur="500" fill="hold"/>
                                        <p:tgtEl>
                                          <p:spTgt spid="60423"/>
                                        </p:tgtEl>
                                        <p:attrNameLst>
                                          <p:attrName>fillcolor</p:attrName>
                                        </p:attrNameLst>
                                      </p:cBhvr>
                                      <p:by>
                                        <p:hsl h="7200000" s="0" l="0"/>
                                      </p:by>
                                    </p:animClr>
                                    <p:animClr clrSpc="hsl" dir="cw">
                                      <p:cBhvr>
                                        <p:cTn id="31" dur="500" fill="hold"/>
                                        <p:tgtEl>
                                          <p:spTgt spid="60423"/>
                                        </p:tgtEl>
                                        <p:attrNameLst>
                                          <p:attrName>stroke.color</p:attrName>
                                        </p:attrNameLst>
                                      </p:cBhvr>
                                      <p:by>
                                        <p:hsl h="7200000" s="0" l="0"/>
                                      </p:by>
                                    </p:animClr>
                                    <p:set>
                                      <p:cBhvr>
                                        <p:cTn id="32" dur="500" fill="hold"/>
                                        <p:tgtEl>
                                          <p:spTgt spid="604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1"/>
      <p:bldP spid="60421" grpId="0"/>
      <p:bldP spid="60423" grpId="0" animBg="1"/>
      <p:bldP spid="60423" grpId="1"/>
      <p:bldP spid="60423"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a:extLst>
              <a:ext uri="{FF2B5EF4-FFF2-40B4-BE49-F238E27FC236}">
                <a16:creationId xmlns:a16="http://schemas.microsoft.com/office/drawing/2014/main" id="{26D5E4D1-2FA8-0CE7-7846-27A76B9699FE}"/>
              </a:ext>
            </a:extLst>
          </p:cNvPr>
          <p:cNvSpPr txBox="1">
            <a:spLocks noChangeArrowheads="1"/>
          </p:cNvSpPr>
          <p:nvPr/>
        </p:nvSpPr>
        <p:spPr bwMode="auto">
          <a:xfrm>
            <a:off x="2411413" y="908050"/>
            <a:ext cx="3673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a:t>REPARATIONS</a:t>
            </a:r>
          </a:p>
        </p:txBody>
      </p:sp>
      <p:sp>
        <p:nvSpPr>
          <p:cNvPr id="61445" name="Text Box 5">
            <a:extLst>
              <a:ext uri="{FF2B5EF4-FFF2-40B4-BE49-F238E27FC236}">
                <a16:creationId xmlns:a16="http://schemas.microsoft.com/office/drawing/2014/main" id="{331DC955-5C51-832A-01C1-E7047AB62036}"/>
              </a:ext>
            </a:extLst>
          </p:cNvPr>
          <p:cNvSpPr txBox="1">
            <a:spLocks noChangeArrowheads="1"/>
          </p:cNvSpPr>
          <p:nvPr/>
        </p:nvSpPr>
        <p:spPr bwMode="auto">
          <a:xfrm>
            <a:off x="323850" y="2492375"/>
            <a:ext cx="8280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Germany agreed to pay for the damage caused by her armies during the war. The sum she had to pay was later fixed at </a:t>
            </a:r>
            <a:r>
              <a:rPr lang="en-GB" altLang="en-US" sz="2800">
                <a:solidFill>
                  <a:srgbClr val="FF0000"/>
                </a:solidFill>
              </a:rPr>
              <a:t>£6,600 million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dissolve">
                                      <p:cBhvr>
                                        <p:cTn id="7" dur="500"/>
                                        <p:tgtEl>
                                          <p:spTgt spid="614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1445">
                                            <p:txEl>
                                              <p:pRg st="0" end="0"/>
                                            </p:txEl>
                                          </p:spTgt>
                                        </p:tgtEl>
                                        <p:attrNameLst>
                                          <p:attrName>style.visibility</p:attrName>
                                        </p:attrNameLst>
                                      </p:cBhvr>
                                      <p:to>
                                        <p:strVal val="visible"/>
                                      </p:to>
                                    </p:set>
                                    <p:anim calcmode="discrete" valueType="clr">
                                      <p:cBhvr override="childStyle">
                                        <p:cTn id="12" dur="80"/>
                                        <p:tgtEl>
                                          <p:spTgt spid="6144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1445">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144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a:extLst>
              <a:ext uri="{FF2B5EF4-FFF2-40B4-BE49-F238E27FC236}">
                <a16:creationId xmlns:a16="http://schemas.microsoft.com/office/drawing/2014/main" id="{9F919473-12E1-E11E-B78A-55EF40E2A3E5}"/>
              </a:ext>
            </a:extLst>
          </p:cNvPr>
          <p:cNvSpPr txBox="1">
            <a:spLocks noChangeArrowheads="1"/>
          </p:cNvSpPr>
          <p:nvPr/>
        </p:nvSpPr>
        <p:spPr bwMode="auto">
          <a:xfrm>
            <a:off x="539750" y="1700213"/>
            <a:ext cx="8604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Germany was forbidden to unite with Austria</a:t>
            </a:r>
          </a:p>
        </p:txBody>
      </p:sp>
      <p:pic>
        <p:nvPicPr>
          <p:cNvPr id="75782" name="Picture 6">
            <a:extLst>
              <a:ext uri="{FF2B5EF4-FFF2-40B4-BE49-F238E27FC236}">
                <a16:creationId xmlns:a16="http://schemas.microsoft.com/office/drawing/2014/main" id="{C13E6CFA-417A-6960-A09C-4A323049E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2636838"/>
            <a:ext cx="2917825" cy="3467100"/>
          </a:xfrm>
          <a:prstGeom prst="rect">
            <a:avLst/>
          </a:prstGeom>
          <a:noFill/>
          <a:extLst>
            <a:ext uri="{909E8E84-426E-40DD-AFC4-6F175D3DCCD1}">
              <a14:hiddenFill xmlns:a14="http://schemas.microsoft.com/office/drawing/2010/main">
                <a:solidFill>
                  <a:srgbClr val="FFFFFF"/>
                </a:solidFill>
              </a14:hiddenFill>
            </a:ext>
          </a:extLst>
        </p:spPr>
      </p:pic>
      <p:sp>
        <p:nvSpPr>
          <p:cNvPr id="75783" name="Line 7">
            <a:extLst>
              <a:ext uri="{FF2B5EF4-FFF2-40B4-BE49-F238E27FC236}">
                <a16:creationId xmlns:a16="http://schemas.microsoft.com/office/drawing/2014/main" id="{B54D1597-885D-5496-7B69-9B2D948C4B1A}"/>
              </a:ext>
            </a:extLst>
          </p:cNvPr>
          <p:cNvSpPr>
            <a:spLocks noChangeShapeType="1"/>
          </p:cNvSpPr>
          <p:nvPr/>
        </p:nvSpPr>
        <p:spPr bwMode="auto">
          <a:xfrm flipH="1">
            <a:off x="3708400" y="4221163"/>
            <a:ext cx="1439863" cy="1655762"/>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Effect transition="in" filter="dissolve">
                                      <p:cBhvr>
                                        <p:cTn id="7" dur="500"/>
                                        <p:tgtEl>
                                          <p:spTgt spid="757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5782"/>
                                        </p:tgtEl>
                                        <p:attrNameLst>
                                          <p:attrName>style.visibility</p:attrName>
                                        </p:attrNameLst>
                                      </p:cBhvr>
                                      <p:to>
                                        <p:strVal val="visible"/>
                                      </p:to>
                                    </p:set>
                                    <p:animEffect transition="in" filter="dissolve">
                                      <p:cBhvr>
                                        <p:cTn id="12" dur="500"/>
                                        <p:tgtEl>
                                          <p:spTgt spid="757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5783"/>
                                        </p:tgtEl>
                                        <p:attrNameLst>
                                          <p:attrName>style.visibility</p:attrName>
                                        </p:attrNameLst>
                                      </p:cBhvr>
                                      <p:to>
                                        <p:strVal val="visible"/>
                                      </p:to>
                                    </p:set>
                                    <p:animEffect transition="in" filter="dissolve">
                                      <p:cBhvr>
                                        <p:cTn id="17"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Text Box 6">
            <a:extLst>
              <a:ext uri="{FF2B5EF4-FFF2-40B4-BE49-F238E27FC236}">
                <a16:creationId xmlns:a16="http://schemas.microsoft.com/office/drawing/2014/main" id="{0B8808EB-9D09-C583-A636-5A7567F5CB7F}"/>
              </a:ext>
            </a:extLst>
          </p:cNvPr>
          <p:cNvSpPr txBox="1">
            <a:spLocks noChangeArrowheads="1"/>
          </p:cNvSpPr>
          <p:nvPr/>
        </p:nvSpPr>
        <p:spPr bwMode="auto">
          <a:xfrm>
            <a:off x="250825" y="260350"/>
            <a:ext cx="8424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t>   How did Germans React to the Treaty?</a:t>
            </a:r>
          </a:p>
        </p:txBody>
      </p:sp>
      <p:sp>
        <p:nvSpPr>
          <p:cNvPr id="63496" name="Text Box 8">
            <a:extLst>
              <a:ext uri="{FF2B5EF4-FFF2-40B4-BE49-F238E27FC236}">
                <a16:creationId xmlns:a16="http://schemas.microsoft.com/office/drawing/2014/main" id="{51F04277-9E79-765B-A36E-C64D2F5C7AAF}"/>
              </a:ext>
            </a:extLst>
          </p:cNvPr>
          <p:cNvSpPr txBox="1">
            <a:spLocks noChangeArrowheads="1"/>
          </p:cNvSpPr>
          <p:nvPr/>
        </p:nvSpPr>
        <p:spPr bwMode="auto">
          <a:xfrm>
            <a:off x="179388" y="1196975"/>
            <a:ext cx="8424862"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Germans thought the Treaty was a </a:t>
            </a:r>
            <a:r>
              <a:rPr lang="en-GB" altLang="en-US">
                <a:solidFill>
                  <a:srgbClr val="FF0000"/>
                </a:solidFill>
              </a:rPr>
              <a:t>“diktat” : a dictated peace</a:t>
            </a:r>
            <a:r>
              <a:rPr lang="en-GB" altLang="en-US"/>
              <a:t>. They had not been invited to the peace conference at Versailles and when the Treaty was presented to them they were threatened with war if they did not sign it.</a:t>
            </a:r>
          </a:p>
        </p:txBody>
      </p:sp>
      <p:sp>
        <p:nvSpPr>
          <p:cNvPr id="63497" name="Text Box 9">
            <a:extLst>
              <a:ext uri="{FF2B5EF4-FFF2-40B4-BE49-F238E27FC236}">
                <a16:creationId xmlns:a16="http://schemas.microsoft.com/office/drawing/2014/main" id="{7B19A8F9-D487-E84D-78D2-49D6BB0E06D8}"/>
              </a:ext>
            </a:extLst>
          </p:cNvPr>
          <p:cNvSpPr txBox="1">
            <a:spLocks noChangeArrowheads="1"/>
          </p:cNvSpPr>
          <p:nvPr/>
        </p:nvSpPr>
        <p:spPr bwMode="auto">
          <a:xfrm>
            <a:off x="323850" y="2781300"/>
            <a:ext cx="8424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Treaty was </a:t>
            </a:r>
            <a:r>
              <a:rPr lang="en-GB" altLang="en-US">
                <a:solidFill>
                  <a:srgbClr val="FF0000"/>
                </a:solidFill>
              </a:rPr>
              <a:t>NOT based on Wilson’s Fourteen Points</a:t>
            </a:r>
            <a:r>
              <a:rPr lang="en-GB" altLang="en-US"/>
              <a:t> as the Germans had been promised it would. </a:t>
            </a:r>
          </a:p>
        </p:txBody>
      </p:sp>
      <p:sp>
        <p:nvSpPr>
          <p:cNvPr id="63498" name="Text Box 10">
            <a:extLst>
              <a:ext uri="{FF2B5EF4-FFF2-40B4-BE49-F238E27FC236}">
                <a16:creationId xmlns:a16="http://schemas.microsoft.com/office/drawing/2014/main" id="{4DD648D4-B877-A47C-B8DC-76FA07E0BBD3}"/>
              </a:ext>
            </a:extLst>
          </p:cNvPr>
          <p:cNvSpPr txBox="1">
            <a:spLocks noChangeArrowheads="1"/>
          </p:cNvSpPr>
          <p:nvPr/>
        </p:nvSpPr>
        <p:spPr bwMode="auto">
          <a:xfrm>
            <a:off x="395288" y="3716338"/>
            <a:ext cx="828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Most Germans believed that the </a:t>
            </a:r>
            <a:r>
              <a:rPr lang="en-GB" altLang="en-US">
                <a:solidFill>
                  <a:srgbClr val="FF0000"/>
                </a:solidFill>
              </a:rPr>
              <a:t>War Guilt Clause was</a:t>
            </a:r>
            <a:r>
              <a:rPr lang="en-GB" altLang="en-US"/>
              <a:t> </a:t>
            </a:r>
            <a:r>
              <a:rPr lang="en-GB" altLang="en-US">
                <a:solidFill>
                  <a:srgbClr val="FF0000"/>
                </a:solidFill>
              </a:rPr>
              <a:t>unjustified</a:t>
            </a:r>
            <a:r>
              <a:rPr lang="en-GB" altLang="en-US"/>
              <a:t>. The French and British had done just as much to start the war</a:t>
            </a:r>
          </a:p>
        </p:txBody>
      </p:sp>
      <p:sp>
        <p:nvSpPr>
          <p:cNvPr id="63499" name="Text Box 11">
            <a:extLst>
              <a:ext uri="{FF2B5EF4-FFF2-40B4-BE49-F238E27FC236}">
                <a16:creationId xmlns:a16="http://schemas.microsoft.com/office/drawing/2014/main" id="{3809227B-B711-3C5B-BA1E-EB3CAECB9386}"/>
              </a:ext>
            </a:extLst>
          </p:cNvPr>
          <p:cNvSpPr txBox="1">
            <a:spLocks noChangeArrowheads="1"/>
          </p:cNvSpPr>
          <p:nvPr/>
        </p:nvSpPr>
        <p:spPr bwMode="auto">
          <a:xfrm>
            <a:off x="323850" y="5013325"/>
            <a:ext cx="8424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t>
            </a:r>
            <a:r>
              <a:rPr lang="en-GB" altLang="en-US">
                <a:solidFill>
                  <a:srgbClr val="FF0000"/>
                </a:solidFill>
              </a:rPr>
              <a:t>loss of territory and population</a:t>
            </a:r>
            <a:r>
              <a:rPr lang="en-GB" altLang="en-US"/>
              <a:t> angered most Germans who believed that the losses were too severe.</a:t>
            </a:r>
          </a:p>
        </p:txBody>
      </p:sp>
      <p:sp>
        <p:nvSpPr>
          <p:cNvPr id="63500" name="Text Box 12">
            <a:extLst>
              <a:ext uri="{FF2B5EF4-FFF2-40B4-BE49-F238E27FC236}">
                <a16:creationId xmlns:a16="http://schemas.microsoft.com/office/drawing/2014/main" id="{625C68D7-AFD0-13BB-43CE-873CC67468D7}"/>
              </a:ext>
            </a:extLst>
          </p:cNvPr>
          <p:cNvSpPr txBox="1">
            <a:spLocks noChangeArrowheads="1"/>
          </p:cNvSpPr>
          <p:nvPr/>
        </p:nvSpPr>
        <p:spPr bwMode="auto">
          <a:xfrm>
            <a:off x="323850" y="6021388"/>
            <a:ext cx="84963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Many Germans believed the </a:t>
            </a:r>
            <a:r>
              <a:rPr lang="en-GB" altLang="en-US">
                <a:solidFill>
                  <a:srgbClr val="FF0000"/>
                </a:solidFill>
              </a:rPr>
              <a:t>German economy would be crippled</a:t>
            </a:r>
            <a:r>
              <a:rPr lang="en-GB" altLang="en-US"/>
              <a:t> by having to pay reparations.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63494"/>
                                        </p:tgtEl>
                                        <p:attrNameLst>
                                          <p:attrName>style.visibility</p:attrName>
                                        </p:attrNameLst>
                                      </p:cBhvr>
                                      <p:to>
                                        <p:strVal val="visible"/>
                                      </p:to>
                                    </p:set>
                                    <p:animEffect transition="in" filter="fade">
                                      <p:cBhvr>
                                        <p:cTn id="7" dur="770" decel="100000"/>
                                        <p:tgtEl>
                                          <p:spTgt spid="63494"/>
                                        </p:tgtEl>
                                      </p:cBhvr>
                                    </p:animEffect>
                                    <p:animScale>
                                      <p:cBhvr>
                                        <p:cTn id="8" dur="770" decel="100000"/>
                                        <p:tgtEl>
                                          <p:spTgt spid="63494"/>
                                        </p:tgtEl>
                                      </p:cBhvr>
                                      <p:from x="10000" y="10000"/>
                                      <p:to x="200000" y="450000"/>
                                    </p:animScale>
                                    <p:animScale>
                                      <p:cBhvr>
                                        <p:cTn id="9" dur="1230" accel="100000" fill="hold">
                                          <p:stCondLst>
                                            <p:cond delay="770"/>
                                          </p:stCondLst>
                                        </p:cTn>
                                        <p:tgtEl>
                                          <p:spTgt spid="63494"/>
                                        </p:tgtEl>
                                      </p:cBhvr>
                                      <p:from x="200000" y="450000"/>
                                      <p:to x="100000" y="100000"/>
                                    </p:animScale>
                                    <p:set>
                                      <p:cBhvr>
                                        <p:cTn id="10" dur="770" fill="hold"/>
                                        <p:tgtEl>
                                          <p:spTgt spid="63494"/>
                                        </p:tgtEl>
                                        <p:attrNameLst>
                                          <p:attrName>ppt_x</p:attrName>
                                        </p:attrNameLst>
                                      </p:cBhvr>
                                      <p:to>
                                        <p:strVal val="(0.5)"/>
                                      </p:to>
                                    </p:set>
                                    <p:anim from="(0.5)" to="(#ppt_x)" calcmode="lin" valueType="num">
                                      <p:cBhvr>
                                        <p:cTn id="11" dur="1230" accel="100000" fill="hold">
                                          <p:stCondLst>
                                            <p:cond delay="770"/>
                                          </p:stCondLst>
                                        </p:cTn>
                                        <p:tgtEl>
                                          <p:spTgt spid="63494"/>
                                        </p:tgtEl>
                                        <p:attrNameLst>
                                          <p:attrName>ppt_x</p:attrName>
                                        </p:attrNameLst>
                                      </p:cBhvr>
                                    </p:anim>
                                    <p:set>
                                      <p:cBhvr>
                                        <p:cTn id="12" dur="770" fill="hold"/>
                                        <p:tgtEl>
                                          <p:spTgt spid="63494"/>
                                        </p:tgtEl>
                                        <p:attrNameLst>
                                          <p:attrName>ppt_y</p:attrName>
                                        </p:attrNameLst>
                                      </p:cBhvr>
                                      <p:to>
                                        <p:strVal val="(#ppt_y+0.4)"/>
                                      </p:to>
                                    </p:set>
                                    <p:anim from="(#ppt_y+0.4)" to="(#ppt_y)" calcmode="lin" valueType="num">
                                      <p:cBhvr>
                                        <p:cTn id="13" dur="1230" accel="100000" fill="hold">
                                          <p:stCondLst>
                                            <p:cond delay="770"/>
                                          </p:stCondLst>
                                        </p:cTn>
                                        <p:tgtEl>
                                          <p:spTgt spid="634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4" presetClass="entr" presetSubtype="0" fill="hold" nodeType="clickEffect">
                                  <p:stCondLst>
                                    <p:cond delay="0"/>
                                  </p:stCondLst>
                                  <p:childTnLst>
                                    <p:set>
                                      <p:cBhvr>
                                        <p:cTn id="17" dur="1" fill="hold">
                                          <p:stCondLst>
                                            <p:cond delay="0"/>
                                          </p:stCondLst>
                                        </p:cTn>
                                        <p:tgtEl>
                                          <p:spTgt spid="63496"/>
                                        </p:tgtEl>
                                        <p:attrNameLst>
                                          <p:attrName>style.visibility</p:attrName>
                                        </p:attrNameLst>
                                      </p:cBhvr>
                                      <p:to>
                                        <p:strVal val="visible"/>
                                      </p:to>
                                    </p:set>
                                    <p:anim from="(-#ppt_w/2)" to="(#ppt_x)" calcmode="lin" valueType="num">
                                      <p:cBhvr>
                                        <p:cTn id="18" dur="600" fill="hold">
                                          <p:stCondLst>
                                            <p:cond delay="0"/>
                                          </p:stCondLst>
                                        </p:cTn>
                                        <p:tgtEl>
                                          <p:spTgt spid="63496"/>
                                        </p:tgtEl>
                                        <p:attrNameLst>
                                          <p:attrName>ppt_x</p:attrName>
                                        </p:attrNameLst>
                                      </p:cBhvr>
                                    </p:anim>
                                    <p:anim from="0" to="-1.0" calcmode="lin" valueType="num">
                                      <p:cBhvr>
                                        <p:cTn id="19" dur="200" decel="50000" autoRev="1" fill="hold">
                                          <p:stCondLst>
                                            <p:cond delay="600"/>
                                          </p:stCondLst>
                                        </p:cTn>
                                        <p:tgtEl>
                                          <p:spTgt spid="63496"/>
                                        </p:tgtEl>
                                        <p:attrNameLst>
                                          <p:attrName>xshear</p:attrName>
                                        </p:attrNameLst>
                                      </p:cBhvr>
                                    </p:anim>
                                    <p:animScale>
                                      <p:cBhvr>
                                        <p:cTn id="20" dur="200" decel="100000" autoRev="1" fill="hold">
                                          <p:stCondLst>
                                            <p:cond delay="600"/>
                                          </p:stCondLst>
                                        </p:cTn>
                                        <p:tgtEl>
                                          <p:spTgt spid="63496"/>
                                        </p:tgtEl>
                                      </p:cBhvr>
                                      <p:from x="100000" y="100000"/>
                                      <p:to x="80000" y="100000"/>
                                    </p:animScale>
                                    <p:anim by="(#ppt_h/3+#ppt_w*0.1)" calcmode="lin" valueType="num">
                                      <p:cBhvr additive="sum">
                                        <p:cTn id="21" dur="200" decel="100000" autoRev="1" fill="hold">
                                          <p:stCondLst>
                                            <p:cond delay="600"/>
                                          </p:stCondLst>
                                        </p:cTn>
                                        <p:tgtEl>
                                          <p:spTgt spid="63496"/>
                                        </p:tgtEl>
                                        <p:attrNameLst>
                                          <p:attrName>ppt_x</p:attrName>
                                        </p:attrNameLst>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63497"/>
                                        </p:tgtEl>
                                        <p:attrNameLst>
                                          <p:attrName>style.visibility</p:attrName>
                                        </p:attrNameLst>
                                      </p:cBhvr>
                                      <p:to>
                                        <p:strVal val="visible"/>
                                      </p:to>
                                    </p:set>
                                    <p:anim calcmode="discrete" valueType="clr">
                                      <p:cBhvr override="childStyle">
                                        <p:cTn id="26" dur="80"/>
                                        <p:tgtEl>
                                          <p:spTgt spid="6349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63497"/>
                                        </p:tgtEl>
                                        <p:attrNameLst>
                                          <p:attrName>fillcolor</p:attrName>
                                        </p:attrNameLst>
                                      </p:cBhvr>
                                      <p:tavLst>
                                        <p:tav tm="0">
                                          <p:val>
                                            <p:clrVal>
                                              <a:schemeClr val="accent2"/>
                                            </p:clrVal>
                                          </p:val>
                                        </p:tav>
                                        <p:tav tm="50000">
                                          <p:val>
                                            <p:clrVal>
                                              <a:schemeClr val="hlink"/>
                                            </p:clrVal>
                                          </p:val>
                                        </p:tav>
                                      </p:tavLst>
                                    </p:anim>
                                    <p:set>
                                      <p:cBhvr>
                                        <p:cTn id="28" dur="80"/>
                                        <p:tgtEl>
                                          <p:spTgt spid="63497"/>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nodeType="clickEffect">
                                  <p:stCondLst>
                                    <p:cond delay="0"/>
                                  </p:stCondLst>
                                  <p:childTnLst>
                                    <p:set>
                                      <p:cBhvr>
                                        <p:cTn id="32" dur="1" fill="hold">
                                          <p:stCondLst>
                                            <p:cond delay="0"/>
                                          </p:stCondLst>
                                        </p:cTn>
                                        <p:tgtEl>
                                          <p:spTgt spid="63498"/>
                                        </p:tgtEl>
                                        <p:attrNameLst>
                                          <p:attrName>style.visibility</p:attrName>
                                        </p:attrNameLst>
                                      </p:cBhvr>
                                      <p:to>
                                        <p:strVal val="visible"/>
                                      </p:to>
                                    </p:set>
                                    <p:anim calcmode="lin" valueType="num">
                                      <p:cBhvr>
                                        <p:cTn id="33" dur="1000" fill="hold"/>
                                        <p:tgtEl>
                                          <p:spTgt spid="63498"/>
                                        </p:tgtEl>
                                        <p:attrNameLst>
                                          <p:attrName>ppt_w</p:attrName>
                                        </p:attrNameLst>
                                      </p:cBhvr>
                                      <p:tavLst>
                                        <p:tav tm="0">
                                          <p:val>
                                            <p:fltVal val="0"/>
                                          </p:val>
                                        </p:tav>
                                        <p:tav tm="100000">
                                          <p:val>
                                            <p:strVal val="#ppt_w"/>
                                          </p:val>
                                        </p:tav>
                                      </p:tavLst>
                                    </p:anim>
                                    <p:anim calcmode="lin" valueType="num">
                                      <p:cBhvr>
                                        <p:cTn id="34" dur="1000" fill="hold"/>
                                        <p:tgtEl>
                                          <p:spTgt spid="63498"/>
                                        </p:tgtEl>
                                        <p:attrNameLst>
                                          <p:attrName>ppt_h</p:attrName>
                                        </p:attrNameLst>
                                      </p:cBhvr>
                                      <p:tavLst>
                                        <p:tav tm="0">
                                          <p:val>
                                            <p:fltVal val="0"/>
                                          </p:val>
                                        </p:tav>
                                        <p:tav tm="100000">
                                          <p:val>
                                            <p:strVal val="#ppt_h"/>
                                          </p:val>
                                        </p:tav>
                                      </p:tavLst>
                                    </p:anim>
                                    <p:anim calcmode="lin" valueType="num">
                                      <p:cBhvr>
                                        <p:cTn id="35" dur="1000" fill="hold"/>
                                        <p:tgtEl>
                                          <p:spTgt spid="63498"/>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34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8" presetClass="entr" presetSubtype="0" accel="50000" fill="hold" nodeType="clickEffect">
                                  <p:stCondLst>
                                    <p:cond delay="0"/>
                                  </p:stCondLst>
                                  <p:iterate type="lt">
                                    <p:tmPct val="50000"/>
                                  </p:iterate>
                                  <p:childTnLst>
                                    <p:set>
                                      <p:cBhvr>
                                        <p:cTn id="40" dur="1" fill="hold">
                                          <p:stCondLst>
                                            <p:cond delay="0"/>
                                          </p:stCondLst>
                                        </p:cTn>
                                        <p:tgtEl>
                                          <p:spTgt spid="63499"/>
                                        </p:tgtEl>
                                        <p:attrNameLst>
                                          <p:attrName>style.visibility</p:attrName>
                                        </p:attrNameLst>
                                      </p:cBhvr>
                                      <p:to>
                                        <p:strVal val="visible"/>
                                      </p:to>
                                    </p:set>
                                    <p:set>
                                      <p:cBhvr>
                                        <p:cTn id="41" dur="455" fill="hold">
                                          <p:stCondLst>
                                            <p:cond delay="0"/>
                                          </p:stCondLst>
                                        </p:cTn>
                                        <p:tgtEl>
                                          <p:spTgt spid="63499"/>
                                        </p:tgtEl>
                                        <p:attrNameLst>
                                          <p:attrName>style.rotation</p:attrName>
                                        </p:attrNameLst>
                                      </p:cBhvr>
                                      <p:to>
                                        <p:strVal val="-45.0"/>
                                      </p:to>
                                    </p:set>
                                    <p:anim calcmode="lin" valueType="num">
                                      <p:cBhvr>
                                        <p:cTn id="42" dur="455" fill="hold">
                                          <p:stCondLst>
                                            <p:cond delay="455"/>
                                          </p:stCondLst>
                                        </p:cTn>
                                        <p:tgtEl>
                                          <p:spTgt spid="63499"/>
                                        </p:tgtEl>
                                        <p:attrNameLst>
                                          <p:attrName>style.rotation</p:attrName>
                                        </p:attrNameLst>
                                      </p:cBhvr>
                                      <p:tavLst>
                                        <p:tav tm="0">
                                          <p:val>
                                            <p:fltVal val="-45"/>
                                          </p:val>
                                        </p:tav>
                                        <p:tav tm="69900">
                                          <p:val>
                                            <p:fltVal val="45"/>
                                          </p:val>
                                        </p:tav>
                                        <p:tav tm="100000">
                                          <p:val>
                                            <p:fltVal val="0"/>
                                          </p:val>
                                        </p:tav>
                                      </p:tavLst>
                                    </p:anim>
                                    <p:anim calcmode="lin" valueType="num">
                                      <p:cBhvr>
                                        <p:cTn id="43" dur="455" fill="hold">
                                          <p:stCondLst>
                                            <p:cond delay="0"/>
                                          </p:stCondLst>
                                        </p:cTn>
                                        <p:tgtEl>
                                          <p:spTgt spid="63499"/>
                                        </p:tgtEl>
                                        <p:attrNameLst>
                                          <p:attrName>ppt_y</p:attrName>
                                        </p:attrNameLst>
                                      </p:cBhvr>
                                      <p:tavLst>
                                        <p:tav tm="0">
                                          <p:val>
                                            <p:strVal val="#ppt_y-1"/>
                                          </p:val>
                                        </p:tav>
                                        <p:tav tm="100000">
                                          <p:val>
                                            <p:strVal val="#ppt_y-(0.354*#ppt_w-0.172*#ppt_h)"/>
                                          </p:val>
                                        </p:tav>
                                      </p:tavLst>
                                    </p:anim>
                                    <p:anim calcmode="lin" valueType="num">
                                      <p:cBhvr>
                                        <p:cTn id="44" dur="156" decel="50000" autoRev="1" fill="hold">
                                          <p:stCondLst>
                                            <p:cond delay="455"/>
                                          </p:stCondLst>
                                        </p:cTn>
                                        <p:tgtEl>
                                          <p:spTgt spid="63499"/>
                                        </p:tgtEl>
                                        <p:attrNameLst>
                                          <p:attrName>ppt_y</p:attrName>
                                        </p:attrNameLst>
                                      </p:cBhvr>
                                      <p:tavLst>
                                        <p:tav tm="0">
                                          <p:val>
                                            <p:strVal val="#ppt_y-(0.354*#ppt_w-0.172*#ppt_h)"/>
                                          </p:val>
                                        </p:tav>
                                        <p:tav tm="100000">
                                          <p:val>
                                            <p:strVal val="#ppt_y-(0.354*#ppt_w-0.172*#ppt_h)-#ppt_h/2"/>
                                          </p:val>
                                        </p:tav>
                                      </p:tavLst>
                                    </p:anim>
                                    <p:anim calcmode="lin" valueType="num">
                                      <p:cBhvr>
                                        <p:cTn id="45" dur="136" fill="hold">
                                          <p:stCondLst>
                                            <p:cond delay="864"/>
                                          </p:stCondLst>
                                        </p:cTn>
                                        <p:tgtEl>
                                          <p:spTgt spid="63499"/>
                                        </p:tgtEl>
                                        <p:attrNameLst>
                                          <p:attrName>ppt_y</p:attrName>
                                        </p:attrNameLst>
                                      </p:cBhvr>
                                      <p:tavLst>
                                        <p:tav tm="0">
                                          <p:val>
                                            <p:strVal val="#ppt_y-(0.354*#ppt_w-0.172*#ppt_h)"/>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8" presetClass="entr" presetSubtype="0" accel="50000" fill="hold" nodeType="clickEffect">
                                  <p:stCondLst>
                                    <p:cond delay="0"/>
                                  </p:stCondLst>
                                  <p:iterate type="lt">
                                    <p:tmPct val="50000"/>
                                  </p:iterate>
                                  <p:childTnLst>
                                    <p:set>
                                      <p:cBhvr>
                                        <p:cTn id="49" dur="1" fill="hold">
                                          <p:stCondLst>
                                            <p:cond delay="0"/>
                                          </p:stCondLst>
                                        </p:cTn>
                                        <p:tgtEl>
                                          <p:spTgt spid="63500"/>
                                        </p:tgtEl>
                                        <p:attrNameLst>
                                          <p:attrName>style.visibility</p:attrName>
                                        </p:attrNameLst>
                                      </p:cBhvr>
                                      <p:to>
                                        <p:strVal val="visible"/>
                                      </p:to>
                                    </p:set>
                                    <p:set>
                                      <p:cBhvr>
                                        <p:cTn id="50" dur="455" fill="hold">
                                          <p:stCondLst>
                                            <p:cond delay="0"/>
                                          </p:stCondLst>
                                        </p:cTn>
                                        <p:tgtEl>
                                          <p:spTgt spid="63500"/>
                                        </p:tgtEl>
                                        <p:attrNameLst>
                                          <p:attrName>style.rotation</p:attrName>
                                        </p:attrNameLst>
                                      </p:cBhvr>
                                      <p:to>
                                        <p:strVal val="-45.0"/>
                                      </p:to>
                                    </p:set>
                                    <p:anim calcmode="lin" valueType="num">
                                      <p:cBhvr>
                                        <p:cTn id="51" dur="455" fill="hold">
                                          <p:stCondLst>
                                            <p:cond delay="455"/>
                                          </p:stCondLst>
                                        </p:cTn>
                                        <p:tgtEl>
                                          <p:spTgt spid="63500"/>
                                        </p:tgtEl>
                                        <p:attrNameLst>
                                          <p:attrName>style.rotation</p:attrName>
                                        </p:attrNameLst>
                                      </p:cBhvr>
                                      <p:tavLst>
                                        <p:tav tm="0">
                                          <p:val>
                                            <p:fltVal val="-45"/>
                                          </p:val>
                                        </p:tav>
                                        <p:tav tm="69900">
                                          <p:val>
                                            <p:fltVal val="45"/>
                                          </p:val>
                                        </p:tav>
                                        <p:tav tm="100000">
                                          <p:val>
                                            <p:fltVal val="0"/>
                                          </p:val>
                                        </p:tav>
                                      </p:tavLst>
                                    </p:anim>
                                    <p:anim calcmode="lin" valueType="num">
                                      <p:cBhvr>
                                        <p:cTn id="52" dur="455" fill="hold">
                                          <p:stCondLst>
                                            <p:cond delay="0"/>
                                          </p:stCondLst>
                                        </p:cTn>
                                        <p:tgtEl>
                                          <p:spTgt spid="63500"/>
                                        </p:tgtEl>
                                        <p:attrNameLst>
                                          <p:attrName>ppt_y</p:attrName>
                                        </p:attrNameLst>
                                      </p:cBhvr>
                                      <p:tavLst>
                                        <p:tav tm="0">
                                          <p:val>
                                            <p:strVal val="#ppt_y-1"/>
                                          </p:val>
                                        </p:tav>
                                        <p:tav tm="100000">
                                          <p:val>
                                            <p:strVal val="#ppt_y-(0.354*#ppt_w-0.172*#ppt_h)"/>
                                          </p:val>
                                        </p:tav>
                                      </p:tavLst>
                                    </p:anim>
                                    <p:anim calcmode="lin" valueType="num">
                                      <p:cBhvr>
                                        <p:cTn id="53" dur="156" decel="50000" autoRev="1" fill="hold">
                                          <p:stCondLst>
                                            <p:cond delay="455"/>
                                          </p:stCondLst>
                                        </p:cTn>
                                        <p:tgtEl>
                                          <p:spTgt spid="63500"/>
                                        </p:tgtEl>
                                        <p:attrNameLst>
                                          <p:attrName>ppt_y</p:attrName>
                                        </p:attrNameLst>
                                      </p:cBhvr>
                                      <p:tavLst>
                                        <p:tav tm="0">
                                          <p:val>
                                            <p:strVal val="#ppt_y-(0.354*#ppt_w-0.172*#ppt_h)"/>
                                          </p:val>
                                        </p:tav>
                                        <p:tav tm="100000">
                                          <p:val>
                                            <p:strVal val="#ppt_y-(0.354*#ppt_w-0.172*#ppt_h)-#ppt_h/2"/>
                                          </p:val>
                                        </p:tav>
                                      </p:tavLst>
                                    </p:anim>
                                    <p:anim calcmode="lin" valueType="num">
                                      <p:cBhvr>
                                        <p:cTn id="54" dur="136" fill="hold">
                                          <p:stCondLst>
                                            <p:cond delay="864"/>
                                          </p:stCondLst>
                                        </p:cTn>
                                        <p:tgtEl>
                                          <p:spTgt spid="6350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496" grpId="0"/>
      <p:bldP spid="63497" grpId="0"/>
      <p:bldP spid="63498" grpId="0"/>
      <p:bldP spid="63499" grpId="0"/>
      <p:bldP spid="635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a:extLst>
              <a:ext uri="{FF2B5EF4-FFF2-40B4-BE49-F238E27FC236}">
                <a16:creationId xmlns:a16="http://schemas.microsoft.com/office/drawing/2014/main" id="{3DAE8684-7510-F345-BD7D-3EB18494ED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33375"/>
            <a:ext cx="1679575" cy="2519363"/>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a:extLst>
              <a:ext uri="{FF2B5EF4-FFF2-40B4-BE49-F238E27FC236}">
                <a16:creationId xmlns:a16="http://schemas.microsoft.com/office/drawing/2014/main" id="{30DD84B8-9D7D-7D33-3B49-A1505E2BE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0"/>
            <a:ext cx="156210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a:extLst>
              <a:ext uri="{FF2B5EF4-FFF2-40B4-BE49-F238E27FC236}">
                <a16:creationId xmlns:a16="http://schemas.microsoft.com/office/drawing/2014/main" id="{A81876B1-2ADA-CE4F-2C5A-E643AE35A3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3716338"/>
            <a:ext cx="1712912" cy="2303462"/>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a:extLst>
              <a:ext uri="{FF2B5EF4-FFF2-40B4-BE49-F238E27FC236}">
                <a16:creationId xmlns:a16="http://schemas.microsoft.com/office/drawing/2014/main" id="{A18EFD42-0D38-9B8B-332E-1518C8B350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3573463"/>
            <a:ext cx="1612900" cy="2281237"/>
          </a:xfrm>
          <a:prstGeom prst="rect">
            <a:avLst/>
          </a:prstGeom>
          <a:noFill/>
          <a:extLst>
            <a:ext uri="{909E8E84-426E-40DD-AFC4-6F175D3DCCD1}">
              <a14:hiddenFill xmlns:a14="http://schemas.microsoft.com/office/drawing/2010/main">
                <a:solidFill>
                  <a:srgbClr val="FFFFFF"/>
                </a:solidFill>
              </a14:hiddenFill>
            </a:ext>
          </a:extLst>
        </p:spPr>
      </p:pic>
      <p:sp>
        <p:nvSpPr>
          <p:cNvPr id="4110" name="Text Box 14">
            <a:extLst>
              <a:ext uri="{FF2B5EF4-FFF2-40B4-BE49-F238E27FC236}">
                <a16:creationId xmlns:a16="http://schemas.microsoft.com/office/drawing/2014/main" id="{1915037A-2854-411B-BB4D-63DBE91C2D35}"/>
              </a:ext>
            </a:extLst>
          </p:cNvPr>
          <p:cNvSpPr txBox="1">
            <a:spLocks noChangeArrowheads="1"/>
          </p:cNvSpPr>
          <p:nvPr/>
        </p:nvSpPr>
        <p:spPr bwMode="auto">
          <a:xfrm>
            <a:off x="1835150" y="3860800"/>
            <a:ext cx="5616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latin typeface="Antique Olive" pitchFamily="34" charset="0"/>
              </a:rPr>
              <a:t>        The Big Four</a:t>
            </a:r>
          </a:p>
        </p:txBody>
      </p:sp>
      <p:sp>
        <p:nvSpPr>
          <p:cNvPr id="4112" name="Text Box 16">
            <a:extLst>
              <a:ext uri="{FF2B5EF4-FFF2-40B4-BE49-F238E27FC236}">
                <a16:creationId xmlns:a16="http://schemas.microsoft.com/office/drawing/2014/main" id="{4B6802A0-3230-B68F-180A-5D5185AD5287}"/>
              </a:ext>
            </a:extLst>
          </p:cNvPr>
          <p:cNvSpPr txBox="1">
            <a:spLocks noChangeArrowheads="1"/>
          </p:cNvSpPr>
          <p:nvPr/>
        </p:nvSpPr>
        <p:spPr bwMode="auto">
          <a:xfrm>
            <a:off x="611188" y="2997200"/>
            <a:ext cx="2808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latin typeface="Tahoma" panose="020B0604030504040204" pitchFamily="34" charset="0"/>
              </a:rPr>
              <a:t>Woodrow Wilson USA</a:t>
            </a:r>
          </a:p>
        </p:txBody>
      </p:sp>
      <p:sp>
        <p:nvSpPr>
          <p:cNvPr id="4113" name="Text Box 17">
            <a:extLst>
              <a:ext uri="{FF2B5EF4-FFF2-40B4-BE49-F238E27FC236}">
                <a16:creationId xmlns:a16="http://schemas.microsoft.com/office/drawing/2014/main" id="{0F630F1E-F13F-0DD3-CABE-51983D21DF6C}"/>
              </a:ext>
            </a:extLst>
          </p:cNvPr>
          <p:cNvSpPr txBox="1">
            <a:spLocks noChangeArrowheads="1"/>
          </p:cNvSpPr>
          <p:nvPr/>
        </p:nvSpPr>
        <p:spPr bwMode="auto">
          <a:xfrm>
            <a:off x="4787900" y="2997200"/>
            <a:ext cx="410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latin typeface="Tahoma" panose="020B0604030504040204" pitchFamily="34" charset="0"/>
              </a:rPr>
              <a:t>David Lloyd-George Great Britain</a:t>
            </a:r>
          </a:p>
        </p:txBody>
      </p:sp>
      <p:sp>
        <p:nvSpPr>
          <p:cNvPr id="4114" name="Text Box 18">
            <a:extLst>
              <a:ext uri="{FF2B5EF4-FFF2-40B4-BE49-F238E27FC236}">
                <a16:creationId xmlns:a16="http://schemas.microsoft.com/office/drawing/2014/main" id="{95F4B916-2CA9-F003-E234-7D487A2281E1}"/>
              </a:ext>
            </a:extLst>
          </p:cNvPr>
          <p:cNvSpPr txBox="1">
            <a:spLocks noChangeArrowheads="1"/>
          </p:cNvSpPr>
          <p:nvPr/>
        </p:nvSpPr>
        <p:spPr bwMode="auto">
          <a:xfrm>
            <a:off x="0" y="6237288"/>
            <a:ext cx="4716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latin typeface="Tahoma" panose="020B0604030504040204" pitchFamily="34" charset="0"/>
              </a:rPr>
              <a:t>Georges Clemenceau  France</a:t>
            </a:r>
          </a:p>
        </p:txBody>
      </p:sp>
      <p:sp>
        <p:nvSpPr>
          <p:cNvPr id="4115" name="Text Box 19">
            <a:extLst>
              <a:ext uri="{FF2B5EF4-FFF2-40B4-BE49-F238E27FC236}">
                <a16:creationId xmlns:a16="http://schemas.microsoft.com/office/drawing/2014/main" id="{0E4B122F-4BB9-7E67-179D-8A1561CA3CCF}"/>
              </a:ext>
            </a:extLst>
          </p:cNvPr>
          <p:cNvSpPr txBox="1">
            <a:spLocks noChangeArrowheads="1"/>
          </p:cNvSpPr>
          <p:nvPr/>
        </p:nvSpPr>
        <p:spPr bwMode="auto">
          <a:xfrm>
            <a:off x="4932363" y="6165850"/>
            <a:ext cx="3960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latin typeface="Tahoma" panose="020B0604030504040204" pitchFamily="34" charset="0"/>
              </a:rPr>
              <a:t>Vittorio Orlando  Italy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110"/>
                                        </p:tgtEl>
                                        <p:attrNameLst>
                                          <p:attrName>style.visibility</p:attrName>
                                        </p:attrNameLst>
                                      </p:cBhvr>
                                      <p:to>
                                        <p:strVal val="visible"/>
                                      </p:to>
                                    </p:set>
                                    <p:animEffect transition="in" filter="fade">
                                      <p:cBhvr>
                                        <p:cTn id="7" dur="770" decel="100000"/>
                                        <p:tgtEl>
                                          <p:spTgt spid="4110"/>
                                        </p:tgtEl>
                                      </p:cBhvr>
                                    </p:animEffect>
                                    <p:animScale>
                                      <p:cBhvr>
                                        <p:cTn id="8" dur="770" decel="100000"/>
                                        <p:tgtEl>
                                          <p:spTgt spid="4110"/>
                                        </p:tgtEl>
                                      </p:cBhvr>
                                      <p:from x="10000" y="10000"/>
                                      <p:to x="200000" y="450000"/>
                                    </p:animScale>
                                    <p:animScale>
                                      <p:cBhvr>
                                        <p:cTn id="9" dur="1230" accel="100000" fill="hold">
                                          <p:stCondLst>
                                            <p:cond delay="770"/>
                                          </p:stCondLst>
                                        </p:cTn>
                                        <p:tgtEl>
                                          <p:spTgt spid="4110"/>
                                        </p:tgtEl>
                                      </p:cBhvr>
                                      <p:from x="200000" y="450000"/>
                                      <p:to x="100000" y="100000"/>
                                    </p:animScale>
                                    <p:set>
                                      <p:cBhvr>
                                        <p:cTn id="10" dur="770" fill="hold"/>
                                        <p:tgtEl>
                                          <p:spTgt spid="4110"/>
                                        </p:tgtEl>
                                        <p:attrNameLst>
                                          <p:attrName>ppt_x</p:attrName>
                                        </p:attrNameLst>
                                      </p:cBhvr>
                                      <p:to>
                                        <p:strVal val="(0.5)"/>
                                      </p:to>
                                    </p:set>
                                    <p:anim from="(0.5)" to="(#ppt_x)" calcmode="lin" valueType="num">
                                      <p:cBhvr>
                                        <p:cTn id="11" dur="1230" accel="100000" fill="hold">
                                          <p:stCondLst>
                                            <p:cond delay="770"/>
                                          </p:stCondLst>
                                        </p:cTn>
                                        <p:tgtEl>
                                          <p:spTgt spid="4110"/>
                                        </p:tgtEl>
                                        <p:attrNameLst>
                                          <p:attrName>ppt_x</p:attrName>
                                        </p:attrNameLst>
                                      </p:cBhvr>
                                    </p:anim>
                                    <p:set>
                                      <p:cBhvr>
                                        <p:cTn id="12" dur="770" fill="hold"/>
                                        <p:tgtEl>
                                          <p:spTgt spid="4110"/>
                                        </p:tgtEl>
                                        <p:attrNameLst>
                                          <p:attrName>ppt_y</p:attrName>
                                        </p:attrNameLst>
                                      </p:cBhvr>
                                      <p:to>
                                        <p:strVal val="(#ppt_y+0.4)"/>
                                      </p:to>
                                    </p:set>
                                    <p:anim from="(#ppt_y+0.4)" to="(#ppt_y)" calcmode="lin" valueType="num">
                                      <p:cBhvr>
                                        <p:cTn id="13" dur="1230" accel="100000" fill="hold">
                                          <p:stCondLst>
                                            <p:cond delay="770"/>
                                          </p:stCondLst>
                                        </p:cTn>
                                        <p:tgtEl>
                                          <p:spTgt spid="411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5" presetClass="entr" presetSubtype="0" fill="hold" nodeType="clickEffect">
                                  <p:stCondLst>
                                    <p:cond delay="0"/>
                                  </p:stCondLst>
                                  <p:childTnLst>
                                    <p:set>
                                      <p:cBhvr>
                                        <p:cTn id="17" dur="1" fill="hold">
                                          <p:stCondLst>
                                            <p:cond delay="0"/>
                                          </p:stCondLst>
                                        </p:cTn>
                                        <p:tgtEl>
                                          <p:spTgt spid="4103"/>
                                        </p:tgtEl>
                                        <p:attrNameLst>
                                          <p:attrName>style.visibility</p:attrName>
                                        </p:attrNameLst>
                                      </p:cBhvr>
                                      <p:to>
                                        <p:strVal val="visible"/>
                                      </p:to>
                                    </p:set>
                                    <p:animEffect transition="in" filter="fade">
                                      <p:cBhvr>
                                        <p:cTn id="18" dur="2000"/>
                                        <p:tgtEl>
                                          <p:spTgt spid="4103"/>
                                        </p:tgtEl>
                                      </p:cBhvr>
                                    </p:animEffect>
                                    <p:anim calcmode="lin" valueType="num">
                                      <p:cBhvr>
                                        <p:cTn id="19" dur="2000" fill="hold"/>
                                        <p:tgtEl>
                                          <p:spTgt spid="4103"/>
                                        </p:tgtEl>
                                        <p:attrNameLst>
                                          <p:attrName>style.rotation</p:attrName>
                                        </p:attrNameLst>
                                      </p:cBhvr>
                                      <p:tavLst>
                                        <p:tav tm="0">
                                          <p:val>
                                            <p:fltVal val="720"/>
                                          </p:val>
                                        </p:tav>
                                        <p:tav tm="100000">
                                          <p:val>
                                            <p:fltVal val="0"/>
                                          </p:val>
                                        </p:tav>
                                      </p:tavLst>
                                    </p:anim>
                                    <p:anim calcmode="lin" valueType="num">
                                      <p:cBhvr>
                                        <p:cTn id="20" dur="2000" fill="hold"/>
                                        <p:tgtEl>
                                          <p:spTgt spid="4103"/>
                                        </p:tgtEl>
                                        <p:attrNameLst>
                                          <p:attrName>ppt_h</p:attrName>
                                        </p:attrNameLst>
                                      </p:cBhvr>
                                      <p:tavLst>
                                        <p:tav tm="0">
                                          <p:val>
                                            <p:fltVal val="0"/>
                                          </p:val>
                                        </p:tav>
                                        <p:tav tm="100000">
                                          <p:val>
                                            <p:strVal val="#ppt_h"/>
                                          </p:val>
                                        </p:tav>
                                      </p:tavLst>
                                    </p:anim>
                                    <p:anim calcmode="lin" valueType="num">
                                      <p:cBhvr>
                                        <p:cTn id="21" dur="2000" fill="hold"/>
                                        <p:tgtEl>
                                          <p:spTgt spid="4103"/>
                                        </p:tgtEl>
                                        <p:attrNameLst>
                                          <p:attrName>ppt_w</p:attrName>
                                        </p:attrNameLst>
                                      </p:cBhvr>
                                      <p:tavLst>
                                        <p:tav tm="0">
                                          <p:val>
                                            <p:fltVal val="0"/>
                                          </p:val>
                                        </p:tav>
                                        <p:tav tm="100000">
                                          <p:val>
                                            <p:strVal val="#ppt_w"/>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4112"/>
                                        </p:tgtEl>
                                        <p:attrNameLst>
                                          <p:attrName>style.visibility</p:attrName>
                                        </p:attrNameLst>
                                      </p:cBhvr>
                                      <p:to>
                                        <p:strVal val="visible"/>
                                      </p:to>
                                    </p:set>
                                    <p:animEffect transition="in" filter="dissolve">
                                      <p:cBhvr>
                                        <p:cTn id="26" dur="500"/>
                                        <p:tgtEl>
                                          <p:spTgt spid="41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101"/>
                                        </p:tgtEl>
                                        <p:attrNameLst>
                                          <p:attrName>style.visibility</p:attrName>
                                        </p:attrNameLst>
                                      </p:cBhvr>
                                      <p:to>
                                        <p:strVal val="visible"/>
                                      </p:to>
                                    </p:set>
                                    <p:animEffect transition="in" filter="dissolve">
                                      <p:cBhvr>
                                        <p:cTn id="31" dur="500"/>
                                        <p:tgtEl>
                                          <p:spTgt spid="410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4113">
                                            <p:txEl>
                                              <p:pRg st="0" end="0"/>
                                            </p:txEl>
                                          </p:spTgt>
                                        </p:tgtEl>
                                        <p:attrNameLst>
                                          <p:attrName>style.visibility</p:attrName>
                                        </p:attrNameLst>
                                      </p:cBhvr>
                                      <p:to>
                                        <p:strVal val="visible"/>
                                      </p:to>
                                    </p:set>
                                    <p:anim calcmode="discrete" valueType="clr">
                                      <p:cBhvr override="childStyle">
                                        <p:cTn id="36" dur="80"/>
                                        <p:tgtEl>
                                          <p:spTgt spid="41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4113">
                                            <p:txEl>
                                              <p:pRg st="0" end="0"/>
                                            </p:txEl>
                                          </p:spTgt>
                                        </p:tgtEl>
                                        <p:attrNameLst>
                                          <p:attrName>fillcolor</p:attrName>
                                        </p:attrNameLst>
                                      </p:cBhvr>
                                      <p:tavLst>
                                        <p:tav tm="0">
                                          <p:val>
                                            <p:clrVal>
                                              <a:schemeClr val="accent2"/>
                                            </p:clrVal>
                                          </p:val>
                                        </p:tav>
                                        <p:tav tm="50000">
                                          <p:val>
                                            <p:clrVal>
                                              <a:schemeClr val="hlink"/>
                                            </p:clrVal>
                                          </p:val>
                                        </p:tav>
                                      </p:tavLst>
                                    </p:anim>
                                    <p:set>
                                      <p:cBhvr>
                                        <p:cTn id="38" dur="80"/>
                                        <p:tgtEl>
                                          <p:spTgt spid="4113">
                                            <p:txEl>
                                              <p:pRg st="0" end="0"/>
                                            </p:txEl>
                                          </p:spTgt>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4105"/>
                                        </p:tgtEl>
                                        <p:attrNameLst>
                                          <p:attrName>style.visibility</p:attrName>
                                        </p:attrNameLst>
                                      </p:cBhvr>
                                      <p:to>
                                        <p:strVal val="visible"/>
                                      </p:to>
                                    </p:set>
                                    <p:animEffect transition="in" filter="dissolve">
                                      <p:cBhvr>
                                        <p:cTn id="43" dur="500"/>
                                        <p:tgtEl>
                                          <p:spTgt spid="410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4114"/>
                                        </p:tgtEl>
                                        <p:attrNameLst>
                                          <p:attrName>style.visibility</p:attrName>
                                        </p:attrNameLst>
                                      </p:cBhvr>
                                      <p:to>
                                        <p:strVal val="visible"/>
                                      </p:to>
                                    </p:set>
                                    <p:anim calcmode="discrete" valueType="clr">
                                      <p:cBhvr override="childStyle">
                                        <p:cTn id="48" dur="80"/>
                                        <p:tgtEl>
                                          <p:spTgt spid="4114"/>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4114"/>
                                        </p:tgtEl>
                                        <p:attrNameLst>
                                          <p:attrName>fillcolor</p:attrName>
                                        </p:attrNameLst>
                                      </p:cBhvr>
                                      <p:tavLst>
                                        <p:tav tm="0">
                                          <p:val>
                                            <p:clrVal>
                                              <a:schemeClr val="accent2"/>
                                            </p:clrVal>
                                          </p:val>
                                        </p:tav>
                                        <p:tav tm="50000">
                                          <p:val>
                                            <p:clrVal>
                                              <a:schemeClr val="hlink"/>
                                            </p:clrVal>
                                          </p:val>
                                        </p:tav>
                                      </p:tavLst>
                                    </p:anim>
                                    <p:set>
                                      <p:cBhvr>
                                        <p:cTn id="50" dur="80"/>
                                        <p:tgtEl>
                                          <p:spTgt spid="4114"/>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nodeType="clickEffect">
                                  <p:stCondLst>
                                    <p:cond delay="0"/>
                                  </p:stCondLst>
                                  <p:childTnLst>
                                    <p:set>
                                      <p:cBhvr>
                                        <p:cTn id="54" dur="1" fill="hold">
                                          <p:stCondLst>
                                            <p:cond delay="0"/>
                                          </p:stCondLst>
                                        </p:cTn>
                                        <p:tgtEl>
                                          <p:spTgt spid="4107"/>
                                        </p:tgtEl>
                                        <p:attrNameLst>
                                          <p:attrName>style.visibility</p:attrName>
                                        </p:attrNameLst>
                                      </p:cBhvr>
                                      <p:to>
                                        <p:strVal val="visible"/>
                                      </p:to>
                                    </p:set>
                                    <p:animEffect transition="in" filter="dissolve">
                                      <p:cBhvr>
                                        <p:cTn id="55" dur="500"/>
                                        <p:tgtEl>
                                          <p:spTgt spid="410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nodeType="clickEffect">
                                  <p:stCondLst>
                                    <p:cond delay="0"/>
                                  </p:stCondLst>
                                  <p:iterate type="lt">
                                    <p:tmPct val="50000"/>
                                  </p:iterate>
                                  <p:childTnLst>
                                    <p:set>
                                      <p:cBhvr>
                                        <p:cTn id="59" dur="1" fill="hold">
                                          <p:stCondLst>
                                            <p:cond delay="0"/>
                                          </p:stCondLst>
                                        </p:cTn>
                                        <p:tgtEl>
                                          <p:spTgt spid="4115">
                                            <p:txEl>
                                              <p:pRg st="0" end="0"/>
                                            </p:txEl>
                                          </p:spTgt>
                                        </p:tgtEl>
                                        <p:attrNameLst>
                                          <p:attrName>style.visibility</p:attrName>
                                        </p:attrNameLst>
                                      </p:cBhvr>
                                      <p:to>
                                        <p:strVal val="visible"/>
                                      </p:to>
                                    </p:set>
                                    <p:anim calcmode="discrete" valueType="clr">
                                      <p:cBhvr override="childStyle">
                                        <p:cTn id="60" dur="80"/>
                                        <p:tgtEl>
                                          <p:spTgt spid="41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4115">
                                            <p:txEl>
                                              <p:pRg st="0" end="0"/>
                                            </p:txEl>
                                          </p:spTgt>
                                        </p:tgtEl>
                                        <p:attrNameLst>
                                          <p:attrName>fillcolor</p:attrName>
                                        </p:attrNameLst>
                                      </p:cBhvr>
                                      <p:tavLst>
                                        <p:tav tm="0">
                                          <p:val>
                                            <p:clrVal>
                                              <a:schemeClr val="accent2"/>
                                            </p:clrVal>
                                          </p:val>
                                        </p:tav>
                                        <p:tav tm="50000">
                                          <p:val>
                                            <p:clrVal>
                                              <a:schemeClr val="hlink"/>
                                            </p:clrVal>
                                          </p:val>
                                        </p:tav>
                                      </p:tavLst>
                                    </p:anim>
                                    <p:set>
                                      <p:cBhvr>
                                        <p:cTn id="62" dur="80"/>
                                        <p:tgtEl>
                                          <p:spTgt spid="411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p:bldP spid="4112" grpId="0"/>
      <p:bldP spid="41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a:extLst>
              <a:ext uri="{FF2B5EF4-FFF2-40B4-BE49-F238E27FC236}">
                <a16:creationId xmlns:a16="http://schemas.microsoft.com/office/drawing/2014/main" id="{355F2C86-9C03-527A-6E00-87B360C8EBC6}"/>
              </a:ext>
            </a:extLst>
          </p:cNvPr>
          <p:cNvSpPr>
            <a:spLocks noChangeArrowheads="1"/>
          </p:cNvSpPr>
          <p:nvPr/>
        </p:nvSpPr>
        <p:spPr bwMode="auto">
          <a:xfrm>
            <a:off x="250825" y="668338"/>
            <a:ext cx="864235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b="1"/>
              <a:t>The Treaty of Versailles was signed on 28th June 1919. It officially ended the 1st World War. Many historians believe that it was a major cause of the 2nd World War.</a:t>
            </a:r>
            <a:endParaRPr lang="en-US" altLang="en-US"/>
          </a:p>
          <a:p>
            <a:pPr algn="ctr"/>
            <a:r>
              <a:rPr lang="en-US" altLang="en-US" b="1"/>
              <a:t>Most Germans were horrified by the harshness of the Treaty. There was anger amongst all groups in Germany, no matter what their political beliefs. Some German newspapers called for revenge for the humiliation of Versailles.</a:t>
            </a:r>
            <a:endParaRPr lang="en-US" altLang="en-US"/>
          </a:p>
          <a:p>
            <a:pPr algn="ctr"/>
            <a:r>
              <a:rPr lang="en-US" altLang="en-US" b="1"/>
              <a:t>However anger was also directed against the government in Germany. Already there was a myth growing in the country that the German army had been “stabbed in the back” by politicians…the so called “November Criminals”. Now these same politicians had signed the “Diktat”, the dictated peace. The new </a:t>
            </a:r>
            <a:r>
              <a:rPr lang="en-US" altLang="en-US" b="1">
                <a:solidFill>
                  <a:srgbClr val="FF0000"/>
                </a:solidFill>
              </a:rPr>
              <a:t>democracy</a:t>
            </a:r>
            <a:r>
              <a:rPr lang="en-US" altLang="en-US" b="1"/>
              <a:t> in Germany was now closely linked with the </a:t>
            </a:r>
            <a:r>
              <a:rPr lang="en-US" altLang="en-US" b="1">
                <a:solidFill>
                  <a:srgbClr val="FF0000"/>
                </a:solidFill>
              </a:rPr>
              <a:t>humiliation</a:t>
            </a:r>
            <a:r>
              <a:rPr lang="en-US" altLang="en-US" b="1"/>
              <a:t> of Versailles.</a:t>
            </a:r>
            <a:endParaRPr lang="en-US" altLang="en-US"/>
          </a:p>
          <a:p>
            <a:pPr algn="ctr" eaLnBrk="0" hangingPunct="0"/>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3732"/>
                                        </p:tgtEl>
                                        <p:attrNameLst>
                                          <p:attrName>style.visibility</p:attrName>
                                        </p:attrNameLst>
                                      </p:cBhvr>
                                      <p:to>
                                        <p:strVal val="visible"/>
                                      </p:to>
                                    </p:set>
                                    <p:anim calcmode="discrete" valueType="clr">
                                      <p:cBhvr override="childStyle">
                                        <p:cTn id="7" dur="80"/>
                                        <p:tgtEl>
                                          <p:spTgt spid="7373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732"/>
                                        </p:tgtEl>
                                        <p:attrNameLst>
                                          <p:attrName>fillcolor</p:attrName>
                                        </p:attrNameLst>
                                      </p:cBhvr>
                                      <p:tavLst>
                                        <p:tav tm="0">
                                          <p:val>
                                            <p:clrVal>
                                              <a:schemeClr val="accent2"/>
                                            </p:clrVal>
                                          </p:val>
                                        </p:tav>
                                        <p:tav tm="50000">
                                          <p:val>
                                            <p:clrVal>
                                              <a:schemeClr val="hlink"/>
                                            </p:clrVal>
                                          </p:val>
                                        </p:tav>
                                      </p:tavLst>
                                    </p:anim>
                                    <p:set>
                                      <p:cBhvr>
                                        <p:cTn id="9" dur="80"/>
                                        <p:tgtEl>
                                          <p:spTgt spid="7373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descr="Versailles Big Four">
            <a:extLst>
              <a:ext uri="{FF2B5EF4-FFF2-40B4-BE49-F238E27FC236}">
                <a16:creationId xmlns:a16="http://schemas.microsoft.com/office/drawing/2014/main" id="{D7C4B123-4C82-7E47-5AD2-F2C2541CAF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7489825" cy="5065713"/>
          </a:xfrm>
          <a:prstGeom prst="rect">
            <a:avLst/>
          </a:prstGeom>
          <a:noFill/>
          <a:extLst>
            <a:ext uri="{909E8E84-426E-40DD-AFC4-6F175D3DCCD1}">
              <a14:hiddenFill xmlns:a14="http://schemas.microsoft.com/office/drawing/2010/main">
                <a:solidFill>
                  <a:srgbClr val="FFFFFF"/>
                </a:solidFill>
              </a14:hiddenFill>
            </a:ext>
          </a:extLst>
        </p:spPr>
      </p:pic>
      <p:sp>
        <p:nvSpPr>
          <p:cNvPr id="51205" name="Text Box 5">
            <a:extLst>
              <a:ext uri="{FF2B5EF4-FFF2-40B4-BE49-F238E27FC236}">
                <a16:creationId xmlns:a16="http://schemas.microsoft.com/office/drawing/2014/main" id="{B57DF179-EC5A-D474-8DFE-EEA47EAFC80C}"/>
              </a:ext>
            </a:extLst>
          </p:cNvPr>
          <p:cNvSpPr txBox="1">
            <a:spLocks noChangeArrowheads="1"/>
          </p:cNvSpPr>
          <p:nvPr/>
        </p:nvSpPr>
        <p:spPr bwMode="auto">
          <a:xfrm>
            <a:off x="1403350" y="5734050"/>
            <a:ext cx="82089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800">
                <a:latin typeface="Antique Olive" pitchFamily="34" charset="0"/>
              </a:rPr>
              <a:t>The Big Four at Versailles in 1919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dissolve">
                                      <p:cBhvr>
                                        <p:cTn id="7" dur="500"/>
                                        <p:tgtEl>
                                          <p:spTgt spid="5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1205"/>
                                        </p:tgtEl>
                                        <p:attrNameLst>
                                          <p:attrName>style.visibility</p:attrName>
                                        </p:attrNameLst>
                                      </p:cBhvr>
                                      <p:to>
                                        <p:strVal val="visible"/>
                                      </p:to>
                                    </p:set>
                                    <p:anim calcmode="discrete" valueType="clr">
                                      <p:cBhvr override="childStyle">
                                        <p:cTn id="12" dur="80"/>
                                        <p:tgtEl>
                                          <p:spTgt spid="5120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1205"/>
                                        </p:tgtEl>
                                        <p:attrNameLst>
                                          <p:attrName>fillcolor</p:attrName>
                                        </p:attrNameLst>
                                      </p:cBhvr>
                                      <p:tavLst>
                                        <p:tav tm="0">
                                          <p:val>
                                            <p:clrVal>
                                              <a:schemeClr val="accent2"/>
                                            </p:clrVal>
                                          </p:val>
                                        </p:tav>
                                        <p:tav tm="50000">
                                          <p:val>
                                            <p:clrVal>
                                              <a:schemeClr val="hlink"/>
                                            </p:clrVal>
                                          </p:val>
                                        </p:tav>
                                      </p:tavLst>
                                    </p:anim>
                                    <p:set>
                                      <p:cBhvr>
                                        <p:cTn id="14" dur="80"/>
                                        <p:tgtEl>
                                          <p:spTgt spid="5120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a:extLst>
              <a:ext uri="{FF2B5EF4-FFF2-40B4-BE49-F238E27FC236}">
                <a16:creationId xmlns:a16="http://schemas.microsoft.com/office/drawing/2014/main" id="{E346E4F1-D49B-5B21-CF80-E789F1C8CB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836613"/>
            <a:ext cx="3267075" cy="4392612"/>
          </a:xfrm>
          <a:prstGeom prst="rect">
            <a:avLst/>
          </a:prstGeom>
          <a:noFill/>
          <a:extLst>
            <a:ext uri="{909E8E84-426E-40DD-AFC4-6F175D3DCCD1}">
              <a14:hiddenFill xmlns:a14="http://schemas.microsoft.com/office/drawing/2010/main">
                <a:solidFill>
                  <a:srgbClr val="FFFFFF"/>
                </a:solidFill>
              </a14:hiddenFill>
            </a:ext>
          </a:extLst>
        </p:spPr>
      </p:pic>
      <p:sp>
        <p:nvSpPr>
          <p:cNvPr id="52229" name="Text Box 5">
            <a:extLst>
              <a:ext uri="{FF2B5EF4-FFF2-40B4-BE49-F238E27FC236}">
                <a16:creationId xmlns:a16="http://schemas.microsoft.com/office/drawing/2014/main" id="{C28A058F-7208-6374-69F7-B336AE35C798}"/>
              </a:ext>
            </a:extLst>
          </p:cNvPr>
          <p:cNvSpPr txBox="1">
            <a:spLocks noChangeArrowheads="1"/>
          </p:cNvSpPr>
          <p:nvPr/>
        </p:nvSpPr>
        <p:spPr bwMode="auto">
          <a:xfrm>
            <a:off x="3995738" y="692150"/>
            <a:ext cx="47529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What did France want from the treaty?</a:t>
            </a:r>
          </a:p>
        </p:txBody>
      </p:sp>
      <p:sp>
        <p:nvSpPr>
          <p:cNvPr id="52230" name="Text Box 6">
            <a:extLst>
              <a:ext uri="{FF2B5EF4-FFF2-40B4-BE49-F238E27FC236}">
                <a16:creationId xmlns:a16="http://schemas.microsoft.com/office/drawing/2014/main" id="{24F4F2E2-9F1C-EEAE-8014-F17A9E8473C6}"/>
              </a:ext>
            </a:extLst>
          </p:cNvPr>
          <p:cNvSpPr txBox="1">
            <a:spLocks noChangeArrowheads="1"/>
          </p:cNvSpPr>
          <p:nvPr/>
        </p:nvSpPr>
        <p:spPr bwMode="auto">
          <a:xfrm>
            <a:off x="3995738" y="1989138"/>
            <a:ext cx="4968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Security</a:t>
            </a:r>
          </a:p>
        </p:txBody>
      </p:sp>
      <p:sp>
        <p:nvSpPr>
          <p:cNvPr id="52231" name="Text Box 7">
            <a:extLst>
              <a:ext uri="{FF2B5EF4-FFF2-40B4-BE49-F238E27FC236}">
                <a16:creationId xmlns:a16="http://schemas.microsoft.com/office/drawing/2014/main" id="{791A0E83-8E9A-2735-19C4-264B542AD753}"/>
              </a:ext>
            </a:extLst>
          </p:cNvPr>
          <p:cNvSpPr txBox="1">
            <a:spLocks noChangeArrowheads="1"/>
          </p:cNvSpPr>
          <p:nvPr/>
        </p:nvSpPr>
        <p:spPr bwMode="auto">
          <a:xfrm>
            <a:off x="4067175" y="2636838"/>
            <a:ext cx="4752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Revenge</a:t>
            </a:r>
          </a:p>
        </p:txBody>
      </p:sp>
      <p:sp>
        <p:nvSpPr>
          <p:cNvPr id="52232" name="Text Box 8">
            <a:extLst>
              <a:ext uri="{FF2B5EF4-FFF2-40B4-BE49-F238E27FC236}">
                <a16:creationId xmlns:a16="http://schemas.microsoft.com/office/drawing/2014/main" id="{EAD0588B-BEDE-0666-AC16-F46F71A33C5D}"/>
              </a:ext>
            </a:extLst>
          </p:cNvPr>
          <p:cNvSpPr txBox="1">
            <a:spLocks noChangeArrowheads="1"/>
          </p:cNvSpPr>
          <p:nvPr/>
        </p:nvSpPr>
        <p:spPr bwMode="auto">
          <a:xfrm>
            <a:off x="3995738" y="3357563"/>
            <a:ext cx="4897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Reparations</a:t>
            </a:r>
          </a:p>
        </p:txBody>
      </p:sp>
      <p:sp>
        <p:nvSpPr>
          <p:cNvPr id="52233" name="Text Box 9">
            <a:extLst>
              <a:ext uri="{FF2B5EF4-FFF2-40B4-BE49-F238E27FC236}">
                <a16:creationId xmlns:a16="http://schemas.microsoft.com/office/drawing/2014/main" id="{C5D537AC-541D-D195-EE6F-74765DE0147B}"/>
              </a:ext>
            </a:extLst>
          </p:cNvPr>
          <p:cNvSpPr txBox="1">
            <a:spLocks noChangeArrowheads="1"/>
          </p:cNvSpPr>
          <p:nvPr/>
        </p:nvSpPr>
        <p:spPr bwMode="auto">
          <a:xfrm>
            <a:off x="250825" y="5589588"/>
            <a:ext cx="3673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Clemenceau : The Tiger</a:t>
            </a:r>
          </a:p>
        </p:txBody>
      </p:sp>
      <p:sp>
        <p:nvSpPr>
          <p:cNvPr id="52234" name="Text Box 10">
            <a:extLst>
              <a:ext uri="{FF2B5EF4-FFF2-40B4-BE49-F238E27FC236}">
                <a16:creationId xmlns:a16="http://schemas.microsoft.com/office/drawing/2014/main" id="{8E39A30F-4B97-BCF2-E553-21BBF1AE664A}"/>
              </a:ext>
            </a:extLst>
          </p:cNvPr>
          <p:cNvSpPr txBox="1">
            <a:spLocks noChangeArrowheads="1"/>
          </p:cNvSpPr>
          <p:nvPr/>
        </p:nvSpPr>
        <p:spPr bwMode="auto">
          <a:xfrm>
            <a:off x="3924300" y="4292600"/>
            <a:ext cx="504031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Clemenceau wanted to make sure that Germany could not invade France in the future. He was determined that Germany should be made to pay for the damage that had been caused in northern France by the invading German armies.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2233">
                                            <p:txEl>
                                              <p:pRg st="0" end="0"/>
                                            </p:txEl>
                                          </p:spTgt>
                                        </p:tgtEl>
                                        <p:attrNameLst>
                                          <p:attrName>style.visibility</p:attrName>
                                        </p:attrNameLst>
                                      </p:cBhvr>
                                      <p:to>
                                        <p:strVal val="visible"/>
                                      </p:to>
                                    </p:set>
                                    <p:anim calcmode="discrete" valueType="clr">
                                      <p:cBhvr override="childStyle">
                                        <p:cTn id="12" dur="80"/>
                                        <p:tgtEl>
                                          <p:spTgt spid="522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223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2233">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52229">
                                            <p:txEl>
                                              <p:pRg st="0" end="0"/>
                                            </p:txEl>
                                          </p:spTgt>
                                        </p:tgtEl>
                                        <p:attrNameLst>
                                          <p:attrName>style.visibility</p:attrName>
                                        </p:attrNameLst>
                                      </p:cBhvr>
                                      <p:to>
                                        <p:strVal val="visible"/>
                                      </p:to>
                                    </p:set>
                                    <p:anim calcmode="discrete" valueType="clr">
                                      <p:cBhvr override="childStyle">
                                        <p:cTn id="19" dur="80"/>
                                        <p:tgtEl>
                                          <p:spTgt spid="5222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2229">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52229">
                                            <p:txEl>
                                              <p:pRg st="0" end="0"/>
                                            </p:txEl>
                                          </p:spTgt>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52230"/>
                                        </p:tgtEl>
                                        <p:attrNameLst>
                                          <p:attrName>style.visibility</p:attrName>
                                        </p:attrNameLst>
                                      </p:cBhvr>
                                      <p:to>
                                        <p:strVal val="visible"/>
                                      </p:to>
                                    </p:set>
                                    <p:anim calcmode="discrete" valueType="clr">
                                      <p:cBhvr override="childStyle">
                                        <p:cTn id="26" dur="80"/>
                                        <p:tgtEl>
                                          <p:spTgt spid="52230"/>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2230"/>
                                        </p:tgtEl>
                                        <p:attrNameLst>
                                          <p:attrName>fillcolor</p:attrName>
                                        </p:attrNameLst>
                                      </p:cBhvr>
                                      <p:tavLst>
                                        <p:tav tm="0">
                                          <p:val>
                                            <p:clrVal>
                                              <a:schemeClr val="accent2"/>
                                            </p:clrVal>
                                          </p:val>
                                        </p:tav>
                                        <p:tav tm="50000">
                                          <p:val>
                                            <p:clrVal>
                                              <a:schemeClr val="hlink"/>
                                            </p:clrVal>
                                          </p:val>
                                        </p:tav>
                                      </p:tavLst>
                                    </p:anim>
                                    <p:set>
                                      <p:cBhvr>
                                        <p:cTn id="28" dur="80"/>
                                        <p:tgtEl>
                                          <p:spTgt spid="52230"/>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52231"/>
                                        </p:tgtEl>
                                        <p:attrNameLst>
                                          <p:attrName>style.visibility</p:attrName>
                                        </p:attrNameLst>
                                      </p:cBhvr>
                                      <p:to>
                                        <p:strVal val="visible"/>
                                      </p:to>
                                    </p:set>
                                    <p:anim calcmode="discrete" valueType="clr">
                                      <p:cBhvr override="childStyle">
                                        <p:cTn id="33" dur="80"/>
                                        <p:tgtEl>
                                          <p:spTgt spid="52231"/>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52231"/>
                                        </p:tgtEl>
                                        <p:attrNameLst>
                                          <p:attrName>fillcolor</p:attrName>
                                        </p:attrNameLst>
                                      </p:cBhvr>
                                      <p:tavLst>
                                        <p:tav tm="0">
                                          <p:val>
                                            <p:clrVal>
                                              <a:schemeClr val="accent2"/>
                                            </p:clrVal>
                                          </p:val>
                                        </p:tav>
                                        <p:tav tm="50000">
                                          <p:val>
                                            <p:clrVal>
                                              <a:schemeClr val="hlink"/>
                                            </p:clrVal>
                                          </p:val>
                                        </p:tav>
                                      </p:tavLst>
                                    </p:anim>
                                    <p:set>
                                      <p:cBhvr>
                                        <p:cTn id="35" dur="80"/>
                                        <p:tgtEl>
                                          <p:spTgt spid="52231"/>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52232">
                                            <p:txEl>
                                              <p:pRg st="0" end="0"/>
                                            </p:txEl>
                                          </p:spTgt>
                                        </p:tgtEl>
                                        <p:attrNameLst>
                                          <p:attrName>style.visibility</p:attrName>
                                        </p:attrNameLst>
                                      </p:cBhvr>
                                      <p:to>
                                        <p:strVal val="visible"/>
                                      </p:to>
                                    </p:set>
                                    <p:anim calcmode="discrete" valueType="clr">
                                      <p:cBhvr override="childStyle">
                                        <p:cTn id="40" dur="80"/>
                                        <p:tgtEl>
                                          <p:spTgt spid="522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52232">
                                            <p:txEl>
                                              <p:pRg st="0" end="0"/>
                                            </p:txEl>
                                          </p:spTgt>
                                        </p:tgtEl>
                                        <p:attrNameLst>
                                          <p:attrName>fillcolor</p:attrName>
                                        </p:attrNameLst>
                                      </p:cBhvr>
                                      <p:tavLst>
                                        <p:tav tm="0">
                                          <p:val>
                                            <p:clrVal>
                                              <a:schemeClr val="accent2"/>
                                            </p:clrVal>
                                          </p:val>
                                        </p:tav>
                                        <p:tav tm="50000">
                                          <p:val>
                                            <p:clrVal>
                                              <a:schemeClr val="hlink"/>
                                            </p:clrVal>
                                          </p:val>
                                        </p:tav>
                                      </p:tavLst>
                                    </p:anim>
                                    <p:set>
                                      <p:cBhvr>
                                        <p:cTn id="42" dur="80"/>
                                        <p:tgtEl>
                                          <p:spTgt spid="52232">
                                            <p:txEl>
                                              <p:pRg st="0" end="0"/>
                                            </p:txEl>
                                          </p:spTgt>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52234">
                                            <p:txEl>
                                              <p:pRg st="0" end="0"/>
                                            </p:txEl>
                                          </p:spTgt>
                                        </p:tgtEl>
                                        <p:attrNameLst>
                                          <p:attrName>style.visibility</p:attrName>
                                        </p:attrNameLst>
                                      </p:cBhvr>
                                      <p:to>
                                        <p:strVal val="visible"/>
                                      </p:to>
                                    </p:set>
                                    <p:anim calcmode="discrete" valueType="clr">
                                      <p:cBhvr override="childStyle">
                                        <p:cTn id="47" dur="80"/>
                                        <p:tgtEl>
                                          <p:spTgt spid="5223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2234">
                                            <p:txEl>
                                              <p:pRg st="0" end="0"/>
                                            </p:txEl>
                                          </p:spTgt>
                                        </p:tgtEl>
                                        <p:attrNameLst>
                                          <p:attrName>fillcolor</p:attrName>
                                        </p:attrNameLst>
                                      </p:cBhvr>
                                      <p:tavLst>
                                        <p:tav tm="0">
                                          <p:val>
                                            <p:clrVal>
                                              <a:schemeClr val="accent2"/>
                                            </p:clrVal>
                                          </p:val>
                                        </p:tav>
                                        <p:tav tm="50000">
                                          <p:val>
                                            <p:clrVal>
                                              <a:schemeClr val="hlink"/>
                                            </p:clrVal>
                                          </p:val>
                                        </p:tav>
                                      </p:tavLst>
                                    </p:anim>
                                    <p:set>
                                      <p:cBhvr>
                                        <p:cTn id="49" dur="80"/>
                                        <p:tgtEl>
                                          <p:spTgt spid="5223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p:bldP spid="522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a:extLst>
              <a:ext uri="{FF2B5EF4-FFF2-40B4-BE49-F238E27FC236}">
                <a16:creationId xmlns:a16="http://schemas.microsoft.com/office/drawing/2014/main" id="{B5FABAB5-0EF2-7822-5A2E-755E9FD294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88913"/>
            <a:ext cx="3313113" cy="4968875"/>
          </a:xfrm>
          <a:prstGeom prst="rect">
            <a:avLst/>
          </a:prstGeom>
          <a:noFill/>
          <a:extLst>
            <a:ext uri="{909E8E84-426E-40DD-AFC4-6F175D3DCCD1}">
              <a14:hiddenFill xmlns:a14="http://schemas.microsoft.com/office/drawing/2010/main">
                <a:solidFill>
                  <a:srgbClr val="FFFFFF"/>
                </a:solidFill>
              </a14:hiddenFill>
            </a:ext>
          </a:extLst>
        </p:spPr>
      </p:pic>
      <p:sp>
        <p:nvSpPr>
          <p:cNvPr id="53253" name="Text Box 5">
            <a:extLst>
              <a:ext uri="{FF2B5EF4-FFF2-40B4-BE49-F238E27FC236}">
                <a16:creationId xmlns:a16="http://schemas.microsoft.com/office/drawing/2014/main" id="{38265D5D-693F-8F51-4F64-8836BB2163C2}"/>
              </a:ext>
            </a:extLst>
          </p:cNvPr>
          <p:cNvSpPr txBox="1">
            <a:spLocks noChangeArrowheads="1"/>
          </p:cNvSpPr>
          <p:nvPr/>
        </p:nvSpPr>
        <p:spPr bwMode="auto">
          <a:xfrm>
            <a:off x="179388" y="5589588"/>
            <a:ext cx="446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latin typeface="Antique Olive" pitchFamily="34" charset="0"/>
              </a:rPr>
              <a:t>David Lloyd-George</a:t>
            </a:r>
          </a:p>
        </p:txBody>
      </p:sp>
      <p:sp>
        <p:nvSpPr>
          <p:cNvPr id="53254" name="Text Box 6">
            <a:extLst>
              <a:ext uri="{FF2B5EF4-FFF2-40B4-BE49-F238E27FC236}">
                <a16:creationId xmlns:a16="http://schemas.microsoft.com/office/drawing/2014/main" id="{9A0F467E-CF56-690E-2769-60B07F3879A1}"/>
              </a:ext>
            </a:extLst>
          </p:cNvPr>
          <p:cNvSpPr txBox="1">
            <a:spLocks noChangeArrowheads="1"/>
          </p:cNvSpPr>
          <p:nvPr/>
        </p:nvSpPr>
        <p:spPr bwMode="auto">
          <a:xfrm>
            <a:off x="3851275" y="620713"/>
            <a:ext cx="50419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In public Lloyd-George said he wanted to punish the Germans. The British public was very anti-German at the end of the war.</a:t>
            </a:r>
          </a:p>
        </p:txBody>
      </p:sp>
      <p:sp>
        <p:nvSpPr>
          <p:cNvPr id="53255" name="Text Box 7">
            <a:extLst>
              <a:ext uri="{FF2B5EF4-FFF2-40B4-BE49-F238E27FC236}">
                <a16:creationId xmlns:a16="http://schemas.microsoft.com/office/drawing/2014/main" id="{F676AE45-6F53-78A9-7E09-2686A6014483}"/>
              </a:ext>
            </a:extLst>
          </p:cNvPr>
          <p:cNvSpPr txBox="1">
            <a:spLocks noChangeArrowheads="1"/>
          </p:cNvSpPr>
          <p:nvPr/>
        </p:nvSpPr>
        <p:spPr bwMode="auto">
          <a:xfrm>
            <a:off x="3924300" y="2276475"/>
            <a:ext cx="48244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In private he realised that Britain needed Germany to recover because she was an important trading partner.</a:t>
            </a:r>
          </a:p>
        </p:txBody>
      </p:sp>
      <p:sp>
        <p:nvSpPr>
          <p:cNvPr id="53256" name="Text Box 8">
            <a:extLst>
              <a:ext uri="{FF2B5EF4-FFF2-40B4-BE49-F238E27FC236}">
                <a16:creationId xmlns:a16="http://schemas.microsoft.com/office/drawing/2014/main" id="{F9C2CF1B-DD37-A914-025D-0CC7702E8BCC}"/>
              </a:ext>
            </a:extLst>
          </p:cNvPr>
          <p:cNvSpPr txBox="1">
            <a:spLocks noChangeArrowheads="1"/>
          </p:cNvSpPr>
          <p:nvPr/>
        </p:nvSpPr>
        <p:spPr bwMode="auto">
          <a:xfrm>
            <a:off x="3851275" y="3717925"/>
            <a:ext cx="47529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He was also worried about the “disease from the east”, communism. The Russian government had been overthrown by a communist revolution in 1917. Lloyd-George believed that the spread of communism had to be stopped. A strong Germany would be a barrier against it</a:t>
            </a:r>
            <a:r>
              <a:rPr lang="en-GB" altLang="en-US" b="1"/>
              <a:t>.</a:t>
            </a:r>
          </a:p>
        </p:txBody>
      </p:sp>
      <p:sp>
        <p:nvSpPr>
          <p:cNvPr id="53257" name="Text Box 9">
            <a:extLst>
              <a:ext uri="{FF2B5EF4-FFF2-40B4-BE49-F238E27FC236}">
                <a16:creationId xmlns:a16="http://schemas.microsoft.com/office/drawing/2014/main" id="{60C805B1-9A57-B980-2BCD-16743E4DFCEF}"/>
              </a:ext>
            </a:extLst>
          </p:cNvPr>
          <p:cNvSpPr txBox="1">
            <a:spLocks noChangeArrowheads="1"/>
          </p:cNvSpPr>
          <p:nvPr/>
        </p:nvSpPr>
        <p:spPr bwMode="auto">
          <a:xfrm>
            <a:off x="3924300" y="0"/>
            <a:ext cx="4968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What did Britain Want?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dissolve">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3253"/>
                                        </p:tgtEl>
                                        <p:attrNameLst>
                                          <p:attrName>style.visibility</p:attrName>
                                        </p:attrNameLst>
                                      </p:cBhvr>
                                      <p:to>
                                        <p:strVal val="visible"/>
                                      </p:to>
                                    </p:set>
                                    <p:anim calcmode="discrete" valueType="clr">
                                      <p:cBhvr override="childStyle">
                                        <p:cTn id="12" dur="80"/>
                                        <p:tgtEl>
                                          <p:spTgt spid="5325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3253"/>
                                        </p:tgtEl>
                                        <p:attrNameLst>
                                          <p:attrName>fillcolor</p:attrName>
                                        </p:attrNameLst>
                                      </p:cBhvr>
                                      <p:tavLst>
                                        <p:tav tm="0">
                                          <p:val>
                                            <p:clrVal>
                                              <a:schemeClr val="accent2"/>
                                            </p:clrVal>
                                          </p:val>
                                        </p:tav>
                                        <p:tav tm="50000">
                                          <p:val>
                                            <p:clrVal>
                                              <a:schemeClr val="hlink"/>
                                            </p:clrVal>
                                          </p:val>
                                        </p:tav>
                                      </p:tavLst>
                                    </p:anim>
                                    <p:set>
                                      <p:cBhvr>
                                        <p:cTn id="14" dur="80"/>
                                        <p:tgtEl>
                                          <p:spTgt spid="53253"/>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53257">
                                            <p:txEl>
                                              <p:pRg st="0" end="0"/>
                                            </p:txEl>
                                          </p:spTgt>
                                        </p:tgtEl>
                                        <p:attrNameLst>
                                          <p:attrName>style.visibility</p:attrName>
                                        </p:attrNameLst>
                                      </p:cBhvr>
                                      <p:to>
                                        <p:strVal val="visible"/>
                                      </p:to>
                                    </p:set>
                                    <p:animEffect transition="in" filter="dissolve">
                                      <p:cBhvr>
                                        <p:cTn id="19" dur="500"/>
                                        <p:tgtEl>
                                          <p:spTgt spid="53257">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53254"/>
                                        </p:tgtEl>
                                        <p:attrNameLst>
                                          <p:attrName>style.visibility</p:attrName>
                                        </p:attrNameLst>
                                      </p:cBhvr>
                                      <p:to>
                                        <p:strVal val="visible"/>
                                      </p:to>
                                    </p:set>
                                    <p:anim calcmode="discrete" valueType="clr">
                                      <p:cBhvr override="childStyle">
                                        <p:cTn id="24" dur="80"/>
                                        <p:tgtEl>
                                          <p:spTgt spid="5325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3254"/>
                                        </p:tgtEl>
                                        <p:attrNameLst>
                                          <p:attrName>fillcolor</p:attrName>
                                        </p:attrNameLst>
                                      </p:cBhvr>
                                      <p:tavLst>
                                        <p:tav tm="0">
                                          <p:val>
                                            <p:clrVal>
                                              <a:schemeClr val="accent2"/>
                                            </p:clrVal>
                                          </p:val>
                                        </p:tav>
                                        <p:tav tm="50000">
                                          <p:val>
                                            <p:clrVal>
                                              <a:schemeClr val="hlink"/>
                                            </p:clrVal>
                                          </p:val>
                                        </p:tav>
                                      </p:tavLst>
                                    </p:anim>
                                    <p:set>
                                      <p:cBhvr>
                                        <p:cTn id="26" dur="80"/>
                                        <p:tgtEl>
                                          <p:spTgt spid="53254"/>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53255">
                                            <p:txEl>
                                              <p:pRg st="0" end="0"/>
                                            </p:txEl>
                                          </p:spTgt>
                                        </p:tgtEl>
                                        <p:attrNameLst>
                                          <p:attrName>style.visibility</p:attrName>
                                        </p:attrNameLst>
                                      </p:cBhvr>
                                      <p:to>
                                        <p:strVal val="visible"/>
                                      </p:to>
                                    </p:set>
                                    <p:animEffect transition="in" filter="dissolve">
                                      <p:cBhvr>
                                        <p:cTn id="31" dur="500"/>
                                        <p:tgtEl>
                                          <p:spTgt spid="53255">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53256">
                                            <p:txEl>
                                              <p:pRg st="0" end="0"/>
                                            </p:txEl>
                                          </p:spTgt>
                                        </p:tgtEl>
                                        <p:attrNameLst>
                                          <p:attrName>style.visibility</p:attrName>
                                        </p:attrNameLst>
                                      </p:cBhvr>
                                      <p:to>
                                        <p:strVal val="visible"/>
                                      </p:to>
                                    </p:set>
                                    <p:anim calcmode="discrete" valueType="clr">
                                      <p:cBhvr override="childStyle">
                                        <p:cTn id="36" dur="80"/>
                                        <p:tgtEl>
                                          <p:spTgt spid="532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53256">
                                            <p:txEl>
                                              <p:pRg st="0" end="0"/>
                                            </p:txEl>
                                          </p:spTgt>
                                        </p:tgtEl>
                                        <p:attrNameLst>
                                          <p:attrName>fillcolor</p:attrName>
                                        </p:attrNameLst>
                                      </p:cBhvr>
                                      <p:tavLst>
                                        <p:tav tm="0">
                                          <p:val>
                                            <p:clrVal>
                                              <a:schemeClr val="accent2"/>
                                            </p:clrVal>
                                          </p:val>
                                        </p:tav>
                                        <p:tav tm="50000">
                                          <p:val>
                                            <p:clrVal>
                                              <a:schemeClr val="hlink"/>
                                            </p:clrVal>
                                          </p:val>
                                        </p:tav>
                                      </p:tavLst>
                                    </p:anim>
                                    <p:set>
                                      <p:cBhvr>
                                        <p:cTn id="38" dur="80"/>
                                        <p:tgtEl>
                                          <p:spTgt spid="5325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p:bldP spid="532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a:extLst>
              <a:ext uri="{FF2B5EF4-FFF2-40B4-BE49-F238E27FC236}">
                <a16:creationId xmlns:a16="http://schemas.microsoft.com/office/drawing/2014/main" id="{A8D0CBDE-0E24-6584-16CB-C89306723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49275"/>
            <a:ext cx="2698750" cy="4508500"/>
          </a:xfrm>
          <a:prstGeom prst="rect">
            <a:avLst/>
          </a:prstGeom>
          <a:noFill/>
          <a:extLst>
            <a:ext uri="{909E8E84-426E-40DD-AFC4-6F175D3DCCD1}">
              <a14:hiddenFill xmlns:a14="http://schemas.microsoft.com/office/drawing/2010/main">
                <a:solidFill>
                  <a:srgbClr val="FFFFFF"/>
                </a:solidFill>
              </a14:hiddenFill>
            </a:ext>
          </a:extLst>
        </p:spPr>
      </p:pic>
      <p:sp>
        <p:nvSpPr>
          <p:cNvPr id="55301" name="Text Box 5">
            <a:extLst>
              <a:ext uri="{FF2B5EF4-FFF2-40B4-BE49-F238E27FC236}">
                <a16:creationId xmlns:a16="http://schemas.microsoft.com/office/drawing/2014/main" id="{D81C3C7A-717E-DD59-9BEC-4334A435B531}"/>
              </a:ext>
            </a:extLst>
          </p:cNvPr>
          <p:cNvSpPr txBox="1">
            <a:spLocks noChangeArrowheads="1"/>
          </p:cNvSpPr>
          <p:nvPr/>
        </p:nvSpPr>
        <p:spPr bwMode="auto">
          <a:xfrm>
            <a:off x="323850" y="5373688"/>
            <a:ext cx="40338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Antique Olive" pitchFamily="34" charset="0"/>
              </a:rPr>
              <a:t>Woodrow Wilson</a:t>
            </a:r>
          </a:p>
        </p:txBody>
      </p:sp>
      <p:sp>
        <p:nvSpPr>
          <p:cNvPr id="55302" name="Text Box 6">
            <a:extLst>
              <a:ext uri="{FF2B5EF4-FFF2-40B4-BE49-F238E27FC236}">
                <a16:creationId xmlns:a16="http://schemas.microsoft.com/office/drawing/2014/main" id="{AB703B82-130D-55F3-9A62-EC461419DDCF}"/>
              </a:ext>
            </a:extLst>
          </p:cNvPr>
          <p:cNvSpPr txBox="1">
            <a:spLocks noChangeArrowheads="1"/>
          </p:cNvSpPr>
          <p:nvPr/>
        </p:nvSpPr>
        <p:spPr bwMode="auto">
          <a:xfrm>
            <a:off x="3132138" y="260350"/>
            <a:ext cx="5761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What did America Want?</a:t>
            </a:r>
          </a:p>
        </p:txBody>
      </p:sp>
      <p:sp>
        <p:nvSpPr>
          <p:cNvPr id="55303" name="Text Box 7">
            <a:extLst>
              <a:ext uri="{FF2B5EF4-FFF2-40B4-BE49-F238E27FC236}">
                <a16:creationId xmlns:a16="http://schemas.microsoft.com/office/drawing/2014/main" id="{7BEBAE58-BC0F-0228-74FF-EDF8826CC051}"/>
              </a:ext>
            </a:extLst>
          </p:cNvPr>
          <p:cNvSpPr txBox="1">
            <a:spLocks noChangeArrowheads="1"/>
          </p:cNvSpPr>
          <p:nvPr/>
        </p:nvSpPr>
        <p:spPr bwMode="auto">
          <a:xfrm>
            <a:off x="2987675" y="1125538"/>
            <a:ext cx="5905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Woodrow Wilson wanted the treaty to be based on his </a:t>
            </a:r>
            <a:r>
              <a:rPr lang="en-GB" altLang="en-US" b="1" i="1"/>
              <a:t>Fourteen Points</a:t>
            </a:r>
          </a:p>
        </p:txBody>
      </p:sp>
      <p:sp>
        <p:nvSpPr>
          <p:cNvPr id="55304" name="Text Box 8">
            <a:extLst>
              <a:ext uri="{FF2B5EF4-FFF2-40B4-BE49-F238E27FC236}">
                <a16:creationId xmlns:a16="http://schemas.microsoft.com/office/drawing/2014/main" id="{58E53813-3402-7200-1E53-665FA819A59D}"/>
              </a:ext>
            </a:extLst>
          </p:cNvPr>
          <p:cNvSpPr txBox="1">
            <a:spLocks noChangeArrowheads="1"/>
          </p:cNvSpPr>
          <p:nvPr/>
        </p:nvSpPr>
        <p:spPr bwMode="auto">
          <a:xfrm>
            <a:off x="2987675" y="2205038"/>
            <a:ext cx="59055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He believed Germany should be punished but not severely. He wanted a just settlement that would not leave Germany feeling resentful</a:t>
            </a:r>
          </a:p>
        </p:txBody>
      </p:sp>
      <p:sp>
        <p:nvSpPr>
          <p:cNvPr id="55305" name="Text Box 9">
            <a:extLst>
              <a:ext uri="{FF2B5EF4-FFF2-40B4-BE49-F238E27FC236}">
                <a16:creationId xmlns:a16="http://schemas.microsoft.com/office/drawing/2014/main" id="{03CAA003-3284-2B95-D248-3AA656BEAABD}"/>
              </a:ext>
            </a:extLst>
          </p:cNvPr>
          <p:cNvSpPr txBox="1">
            <a:spLocks noChangeArrowheads="1"/>
          </p:cNvSpPr>
          <p:nvPr/>
        </p:nvSpPr>
        <p:spPr bwMode="auto">
          <a:xfrm>
            <a:off x="3132138" y="3933825"/>
            <a:ext cx="56880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Wilson wanted to set up an international organisation called </a:t>
            </a:r>
            <a:r>
              <a:rPr lang="en-GB" altLang="en-US" b="1" i="1"/>
              <a:t>The League of Nations  </a:t>
            </a:r>
            <a:r>
              <a:rPr lang="en-GB" altLang="en-US"/>
              <a:t>which would settle disputes </a:t>
            </a:r>
            <a:endParaRPr lang="en-GB" altLang="en-US" b="1"/>
          </a:p>
        </p:txBody>
      </p:sp>
      <p:sp>
        <p:nvSpPr>
          <p:cNvPr id="55306" name="Text Box 10">
            <a:extLst>
              <a:ext uri="{FF2B5EF4-FFF2-40B4-BE49-F238E27FC236}">
                <a16:creationId xmlns:a16="http://schemas.microsoft.com/office/drawing/2014/main" id="{DCB2CC17-9F34-9624-6FBF-2917773BAEE9}"/>
              </a:ext>
            </a:extLst>
          </p:cNvPr>
          <p:cNvSpPr txBox="1">
            <a:spLocks noChangeArrowheads="1"/>
          </p:cNvSpPr>
          <p:nvPr/>
        </p:nvSpPr>
        <p:spPr bwMode="auto">
          <a:xfrm>
            <a:off x="3132138" y="5373688"/>
            <a:ext cx="5689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American public did not support him. They were fed up with involvement in European affairs. The USA became more </a:t>
            </a:r>
            <a:r>
              <a:rPr lang="en-GB" altLang="en-US" b="1" i="1"/>
              <a:t>isolationist</a:t>
            </a:r>
            <a:r>
              <a:rPr lang="en-GB"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p:cTn id="7" dur="500" fill="hold"/>
                                        <p:tgtEl>
                                          <p:spTgt spid="5530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530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530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55301">
                                            <p:txEl>
                                              <p:pRg st="0" end="0"/>
                                            </p:txEl>
                                          </p:spTgt>
                                        </p:tgtEl>
                                        <p:attrNameLst>
                                          <p:attrName>style.visibility</p:attrName>
                                        </p:attrNameLst>
                                      </p:cBhvr>
                                      <p:to>
                                        <p:strVal val="visible"/>
                                      </p:to>
                                    </p:set>
                                    <p:anim calcmode="discrete" valueType="clr">
                                      <p:cBhvr override="childStyle">
                                        <p:cTn id="15" dur="80"/>
                                        <p:tgtEl>
                                          <p:spTgt spid="5530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5301">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55301">
                                            <p:txEl>
                                              <p:pRg st="0" end="0"/>
                                            </p:txEl>
                                          </p:spTgt>
                                        </p:tgtEl>
                                        <p:attrNameLst>
                                          <p:attrName>fill.type</p:attrName>
                                        </p:attrNameLst>
                                      </p:cBhvr>
                                      <p:to>
                                        <p:strVal val="solid"/>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5302"/>
                                        </p:tgtEl>
                                        <p:attrNameLst>
                                          <p:attrName>style.visibility</p:attrName>
                                        </p:attrNameLst>
                                      </p:cBhvr>
                                      <p:to>
                                        <p:strVal val="visible"/>
                                      </p:to>
                                    </p:set>
                                    <p:animEffect transition="in" filter="dissolve">
                                      <p:cBhvr>
                                        <p:cTn id="22" dur="500"/>
                                        <p:tgtEl>
                                          <p:spTgt spid="553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55303">
                                            <p:txEl>
                                              <p:pRg st="0" end="0"/>
                                            </p:txEl>
                                          </p:spTgt>
                                        </p:tgtEl>
                                        <p:attrNameLst>
                                          <p:attrName>style.visibility</p:attrName>
                                        </p:attrNameLst>
                                      </p:cBhvr>
                                      <p:to>
                                        <p:strVal val="visible"/>
                                      </p:to>
                                    </p:set>
                                    <p:anim calcmode="discrete" valueType="clr">
                                      <p:cBhvr override="childStyle">
                                        <p:cTn id="27" dur="80"/>
                                        <p:tgtEl>
                                          <p:spTgt spid="553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5303">
                                            <p:txEl>
                                              <p:pRg st="0" end="0"/>
                                            </p:txEl>
                                          </p:spTgt>
                                        </p:tgtEl>
                                        <p:attrNameLst>
                                          <p:attrName>fillcolor</p:attrName>
                                        </p:attrNameLst>
                                      </p:cBhvr>
                                      <p:tavLst>
                                        <p:tav tm="0">
                                          <p:val>
                                            <p:clrVal>
                                              <a:schemeClr val="accent2"/>
                                            </p:clrVal>
                                          </p:val>
                                        </p:tav>
                                        <p:tav tm="50000">
                                          <p:val>
                                            <p:clrVal>
                                              <a:schemeClr val="hlink"/>
                                            </p:clrVal>
                                          </p:val>
                                        </p:tav>
                                      </p:tavLst>
                                    </p:anim>
                                    <p:set>
                                      <p:cBhvr>
                                        <p:cTn id="29" dur="80"/>
                                        <p:tgtEl>
                                          <p:spTgt spid="55303">
                                            <p:txEl>
                                              <p:pRg st="0" end="0"/>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55304">
                                            <p:txEl>
                                              <p:pRg st="0" end="0"/>
                                            </p:txEl>
                                          </p:spTgt>
                                        </p:tgtEl>
                                        <p:attrNameLst>
                                          <p:attrName>style.visibility</p:attrName>
                                        </p:attrNameLst>
                                      </p:cBhvr>
                                      <p:to>
                                        <p:strVal val="visible"/>
                                      </p:to>
                                    </p:set>
                                    <p:anim calcmode="discrete" valueType="clr">
                                      <p:cBhvr override="childStyle">
                                        <p:cTn id="34" dur="80"/>
                                        <p:tgtEl>
                                          <p:spTgt spid="5530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5304">
                                            <p:txEl>
                                              <p:pRg st="0" end="0"/>
                                            </p:txEl>
                                          </p:spTgt>
                                        </p:tgtEl>
                                        <p:attrNameLst>
                                          <p:attrName>fillcolor</p:attrName>
                                        </p:attrNameLst>
                                      </p:cBhvr>
                                      <p:tavLst>
                                        <p:tav tm="0">
                                          <p:val>
                                            <p:clrVal>
                                              <a:schemeClr val="accent2"/>
                                            </p:clrVal>
                                          </p:val>
                                        </p:tav>
                                        <p:tav tm="50000">
                                          <p:val>
                                            <p:clrVal>
                                              <a:schemeClr val="hlink"/>
                                            </p:clrVal>
                                          </p:val>
                                        </p:tav>
                                      </p:tavLst>
                                    </p:anim>
                                    <p:set>
                                      <p:cBhvr>
                                        <p:cTn id="36" dur="80"/>
                                        <p:tgtEl>
                                          <p:spTgt spid="55304">
                                            <p:txEl>
                                              <p:pRg st="0" end="0"/>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55305">
                                            <p:txEl>
                                              <p:pRg st="0" end="0"/>
                                            </p:txEl>
                                          </p:spTgt>
                                        </p:tgtEl>
                                        <p:attrNameLst>
                                          <p:attrName>style.visibility</p:attrName>
                                        </p:attrNameLst>
                                      </p:cBhvr>
                                      <p:to>
                                        <p:strVal val="visible"/>
                                      </p:to>
                                    </p:set>
                                    <p:anim calcmode="discrete" valueType="clr">
                                      <p:cBhvr override="childStyle">
                                        <p:cTn id="41" dur="80"/>
                                        <p:tgtEl>
                                          <p:spTgt spid="5530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55305">
                                            <p:txEl>
                                              <p:pRg st="0" end="0"/>
                                            </p:txEl>
                                          </p:spTgt>
                                        </p:tgtEl>
                                        <p:attrNameLst>
                                          <p:attrName>fillcolor</p:attrName>
                                        </p:attrNameLst>
                                      </p:cBhvr>
                                      <p:tavLst>
                                        <p:tav tm="0">
                                          <p:val>
                                            <p:clrVal>
                                              <a:schemeClr val="accent2"/>
                                            </p:clrVal>
                                          </p:val>
                                        </p:tav>
                                        <p:tav tm="50000">
                                          <p:val>
                                            <p:clrVal>
                                              <a:schemeClr val="hlink"/>
                                            </p:clrVal>
                                          </p:val>
                                        </p:tav>
                                      </p:tavLst>
                                    </p:anim>
                                    <p:set>
                                      <p:cBhvr>
                                        <p:cTn id="43" dur="80"/>
                                        <p:tgtEl>
                                          <p:spTgt spid="55305">
                                            <p:txEl>
                                              <p:pRg st="0" end="0"/>
                                            </p:txEl>
                                          </p:spTgt>
                                        </p:tgtEl>
                                        <p:attrNameLst>
                                          <p:attrName>fill.type</p:attrName>
                                        </p:attrNameLst>
                                      </p:cBhvr>
                                      <p:to>
                                        <p:strVal val="solid"/>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55306">
                                            <p:txEl>
                                              <p:pRg st="0" end="0"/>
                                            </p:txEl>
                                          </p:spTgt>
                                        </p:tgtEl>
                                        <p:attrNameLst>
                                          <p:attrName>style.visibility</p:attrName>
                                        </p:attrNameLst>
                                      </p:cBhvr>
                                      <p:to>
                                        <p:strVal val="visible"/>
                                      </p:to>
                                    </p:set>
                                    <p:anim calcmode="discrete" valueType="clr">
                                      <p:cBhvr override="childStyle">
                                        <p:cTn id="48" dur="80"/>
                                        <p:tgtEl>
                                          <p:spTgt spid="5530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55306">
                                            <p:txEl>
                                              <p:pRg st="0" end="0"/>
                                            </p:txEl>
                                          </p:spTgt>
                                        </p:tgtEl>
                                        <p:attrNameLst>
                                          <p:attrName>fillcolor</p:attrName>
                                        </p:attrNameLst>
                                      </p:cBhvr>
                                      <p:tavLst>
                                        <p:tav tm="0">
                                          <p:val>
                                            <p:clrVal>
                                              <a:schemeClr val="accent2"/>
                                            </p:clrVal>
                                          </p:val>
                                        </p:tav>
                                        <p:tav tm="50000">
                                          <p:val>
                                            <p:clrVal>
                                              <a:schemeClr val="hlink"/>
                                            </p:clrVal>
                                          </p:val>
                                        </p:tav>
                                      </p:tavLst>
                                    </p:anim>
                                    <p:set>
                                      <p:cBhvr>
                                        <p:cTn id="50" dur="80"/>
                                        <p:tgtEl>
                                          <p:spTgt spid="5530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a:extLst>
              <a:ext uri="{FF2B5EF4-FFF2-40B4-BE49-F238E27FC236}">
                <a16:creationId xmlns:a16="http://schemas.microsoft.com/office/drawing/2014/main" id="{49B6EEEB-E9C3-81AE-A9C2-EFD4D2F8D57F}"/>
              </a:ext>
            </a:extLst>
          </p:cNvPr>
          <p:cNvSpPr txBox="1">
            <a:spLocks noChangeArrowheads="1"/>
          </p:cNvSpPr>
          <p:nvPr/>
        </p:nvSpPr>
        <p:spPr bwMode="auto">
          <a:xfrm>
            <a:off x="323850" y="476250"/>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What were the terms of the Treaty of Versailles?</a:t>
            </a:r>
          </a:p>
        </p:txBody>
      </p:sp>
      <p:sp>
        <p:nvSpPr>
          <p:cNvPr id="57349" name="Text Box 5">
            <a:extLst>
              <a:ext uri="{FF2B5EF4-FFF2-40B4-BE49-F238E27FC236}">
                <a16:creationId xmlns:a16="http://schemas.microsoft.com/office/drawing/2014/main" id="{59A3A3A5-D6E8-69F4-1A92-6BFF98586567}"/>
              </a:ext>
            </a:extLst>
          </p:cNvPr>
          <p:cNvSpPr txBox="1">
            <a:spLocks noChangeArrowheads="1"/>
          </p:cNvSpPr>
          <p:nvPr/>
        </p:nvSpPr>
        <p:spPr bwMode="auto">
          <a:xfrm>
            <a:off x="250825" y="1341438"/>
            <a:ext cx="8497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To do with Germany’s armed forces :</a:t>
            </a:r>
          </a:p>
        </p:txBody>
      </p:sp>
      <p:sp>
        <p:nvSpPr>
          <p:cNvPr id="57350" name="Text Box 6">
            <a:extLst>
              <a:ext uri="{FF2B5EF4-FFF2-40B4-BE49-F238E27FC236}">
                <a16:creationId xmlns:a16="http://schemas.microsoft.com/office/drawing/2014/main" id="{A86D5284-5C9E-2E24-9F32-8905A1E62F24}"/>
              </a:ext>
            </a:extLst>
          </p:cNvPr>
          <p:cNvSpPr txBox="1">
            <a:spLocks noChangeArrowheads="1"/>
          </p:cNvSpPr>
          <p:nvPr/>
        </p:nvSpPr>
        <p:spPr bwMode="auto">
          <a:xfrm>
            <a:off x="323850" y="2060575"/>
            <a:ext cx="8424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German army was to be </a:t>
            </a:r>
            <a:r>
              <a:rPr lang="en-GB" altLang="en-US">
                <a:solidFill>
                  <a:srgbClr val="FF0000"/>
                </a:solidFill>
              </a:rPr>
              <a:t>reduced to 100,000 men. </a:t>
            </a:r>
            <a:r>
              <a:rPr lang="en-GB" altLang="en-US"/>
              <a:t>It was not allowed to have</a:t>
            </a:r>
            <a:r>
              <a:rPr lang="en-GB" altLang="en-US">
                <a:solidFill>
                  <a:srgbClr val="FF0000"/>
                </a:solidFill>
              </a:rPr>
              <a:t> tanks</a:t>
            </a:r>
            <a:r>
              <a:rPr lang="en-GB" altLang="en-US"/>
              <a:t>.</a:t>
            </a:r>
            <a:endParaRPr lang="en-GB" altLang="en-US">
              <a:solidFill>
                <a:srgbClr val="FF0000"/>
              </a:solidFill>
            </a:endParaRPr>
          </a:p>
        </p:txBody>
      </p:sp>
      <p:sp>
        <p:nvSpPr>
          <p:cNvPr id="57351" name="Text Box 7">
            <a:extLst>
              <a:ext uri="{FF2B5EF4-FFF2-40B4-BE49-F238E27FC236}">
                <a16:creationId xmlns:a16="http://schemas.microsoft.com/office/drawing/2014/main" id="{1729DDE6-1938-BED9-DB5C-F80EAD32137A}"/>
              </a:ext>
            </a:extLst>
          </p:cNvPr>
          <p:cNvSpPr txBox="1">
            <a:spLocks noChangeArrowheads="1"/>
          </p:cNvSpPr>
          <p:nvPr/>
        </p:nvSpPr>
        <p:spPr bwMode="auto">
          <a:xfrm>
            <a:off x="323850" y="2781300"/>
            <a:ext cx="7993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Germany was </a:t>
            </a:r>
            <a:r>
              <a:rPr lang="en-GB" altLang="en-US">
                <a:solidFill>
                  <a:srgbClr val="FF0000"/>
                </a:solidFill>
              </a:rPr>
              <a:t>not allowed an airforce</a:t>
            </a:r>
          </a:p>
        </p:txBody>
      </p:sp>
      <p:sp>
        <p:nvSpPr>
          <p:cNvPr id="57352" name="Text Box 8">
            <a:extLst>
              <a:ext uri="{FF2B5EF4-FFF2-40B4-BE49-F238E27FC236}">
                <a16:creationId xmlns:a16="http://schemas.microsoft.com/office/drawing/2014/main" id="{50B6AE1C-1F3E-143F-536F-617F41D8BF5D}"/>
              </a:ext>
            </a:extLst>
          </p:cNvPr>
          <p:cNvSpPr txBox="1">
            <a:spLocks noChangeArrowheads="1"/>
          </p:cNvSpPr>
          <p:nvPr/>
        </p:nvSpPr>
        <p:spPr bwMode="auto">
          <a:xfrm>
            <a:off x="323850" y="3429000"/>
            <a:ext cx="8137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area known as the Rhineland was to be </a:t>
            </a:r>
            <a:r>
              <a:rPr lang="en-GB" altLang="en-US">
                <a:solidFill>
                  <a:srgbClr val="FF0000"/>
                </a:solidFill>
              </a:rPr>
              <a:t>de-militarised</a:t>
            </a:r>
          </a:p>
        </p:txBody>
      </p:sp>
      <p:sp>
        <p:nvSpPr>
          <p:cNvPr id="57353" name="Text Box 9">
            <a:extLst>
              <a:ext uri="{FF2B5EF4-FFF2-40B4-BE49-F238E27FC236}">
                <a16:creationId xmlns:a16="http://schemas.microsoft.com/office/drawing/2014/main" id="{EA9BF111-244C-7BEA-1F5E-540D8C500582}"/>
              </a:ext>
            </a:extLst>
          </p:cNvPr>
          <p:cNvSpPr txBox="1">
            <a:spLocks noChangeArrowheads="1"/>
          </p:cNvSpPr>
          <p:nvPr/>
        </p:nvSpPr>
        <p:spPr bwMode="auto">
          <a:xfrm>
            <a:off x="250825" y="4221163"/>
            <a:ext cx="7921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Allies were to </a:t>
            </a:r>
            <a:r>
              <a:rPr lang="en-GB" altLang="en-US">
                <a:solidFill>
                  <a:srgbClr val="FF0000"/>
                </a:solidFill>
              </a:rPr>
              <a:t>occupy</a:t>
            </a:r>
            <a:r>
              <a:rPr lang="en-GB" altLang="en-US"/>
              <a:t> the </a:t>
            </a:r>
            <a:r>
              <a:rPr lang="en-GB" altLang="en-US">
                <a:solidFill>
                  <a:srgbClr val="FF0000"/>
                </a:solidFill>
              </a:rPr>
              <a:t>west bank of the Rhine</a:t>
            </a:r>
            <a:r>
              <a:rPr lang="en-GB" altLang="en-US"/>
              <a:t> for fifteen years</a:t>
            </a:r>
          </a:p>
        </p:txBody>
      </p:sp>
      <p:sp>
        <p:nvSpPr>
          <p:cNvPr id="57354" name="Text Box 10">
            <a:extLst>
              <a:ext uri="{FF2B5EF4-FFF2-40B4-BE49-F238E27FC236}">
                <a16:creationId xmlns:a16="http://schemas.microsoft.com/office/drawing/2014/main" id="{6560FF6F-D59E-A79F-6348-B36533EBB71F}"/>
              </a:ext>
            </a:extLst>
          </p:cNvPr>
          <p:cNvSpPr txBox="1">
            <a:spLocks noChangeArrowheads="1"/>
          </p:cNvSpPr>
          <p:nvPr/>
        </p:nvSpPr>
        <p:spPr bwMode="auto">
          <a:xfrm>
            <a:off x="323850" y="5373688"/>
            <a:ext cx="8064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The German navy was to have </a:t>
            </a:r>
            <a:r>
              <a:rPr lang="en-GB" altLang="en-US">
                <a:solidFill>
                  <a:srgbClr val="FF0000"/>
                </a:solidFill>
              </a:rPr>
              <a:t>no submarines</a:t>
            </a:r>
            <a:r>
              <a:rPr lang="en-GB" altLang="en-US"/>
              <a:t> or large </a:t>
            </a:r>
            <a:r>
              <a:rPr lang="en-GB" altLang="en-US">
                <a:solidFill>
                  <a:srgbClr val="FF0000"/>
                </a:solidFill>
              </a:rPr>
              <a:t>battle-ships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770" decel="100000"/>
                                        <p:tgtEl>
                                          <p:spTgt spid="57348">
                                            <p:txEl>
                                              <p:pRg st="0" end="0"/>
                                            </p:txEl>
                                          </p:spTgt>
                                        </p:tgtEl>
                                      </p:cBhvr>
                                    </p:animEffect>
                                    <p:animScale>
                                      <p:cBhvr>
                                        <p:cTn id="8" dur="770" decel="100000"/>
                                        <p:tgtEl>
                                          <p:spTgt spid="57348">
                                            <p:txEl>
                                              <p:pRg st="0" end="0"/>
                                            </p:txEl>
                                          </p:spTgt>
                                        </p:tgtEl>
                                      </p:cBhvr>
                                      <p:from x="10000" y="10000"/>
                                      <p:to x="200000" y="450000"/>
                                    </p:animScale>
                                    <p:animScale>
                                      <p:cBhvr>
                                        <p:cTn id="9" dur="1230" accel="100000" fill="hold">
                                          <p:stCondLst>
                                            <p:cond delay="770"/>
                                          </p:stCondLst>
                                        </p:cTn>
                                        <p:tgtEl>
                                          <p:spTgt spid="57348">
                                            <p:txEl>
                                              <p:pRg st="0" end="0"/>
                                            </p:txEl>
                                          </p:spTgt>
                                        </p:tgtEl>
                                      </p:cBhvr>
                                      <p:from x="200000" y="450000"/>
                                      <p:to x="100000" y="100000"/>
                                    </p:animScale>
                                    <p:set>
                                      <p:cBhvr>
                                        <p:cTn id="10" dur="770" fill="hold"/>
                                        <p:tgtEl>
                                          <p:spTgt spid="57348">
                                            <p:txEl>
                                              <p:pRg st="0" end="0"/>
                                            </p:txEl>
                                          </p:spTgt>
                                        </p:tgtEl>
                                        <p:attrNameLst>
                                          <p:attrName>ppt_x</p:attrName>
                                        </p:attrNameLst>
                                      </p:cBhvr>
                                      <p:to>
                                        <p:strVal val="(0.5)"/>
                                      </p:to>
                                    </p:set>
                                    <p:anim from="(0.5)" to="(#ppt_x)" calcmode="lin" valueType="num">
                                      <p:cBhvr>
                                        <p:cTn id="11" dur="1230" accel="100000" fill="hold">
                                          <p:stCondLst>
                                            <p:cond delay="770"/>
                                          </p:stCondLst>
                                        </p:cTn>
                                        <p:tgtEl>
                                          <p:spTgt spid="57348">
                                            <p:txEl>
                                              <p:pRg st="0" end="0"/>
                                            </p:txEl>
                                          </p:spTgt>
                                        </p:tgtEl>
                                        <p:attrNameLst>
                                          <p:attrName>ppt_x</p:attrName>
                                        </p:attrNameLst>
                                      </p:cBhvr>
                                    </p:anim>
                                    <p:set>
                                      <p:cBhvr>
                                        <p:cTn id="12" dur="770" fill="hold"/>
                                        <p:tgtEl>
                                          <p:spTgt spid="57348">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57348">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57349">
                                            <p:txEl>
                                              <p:pRg st="0" end="0"/>
                                            </p:txEl>
                                          </p:spTgt>
                                        </p:tgtEl>
                                        <p:attrNameLst>
                                          <p:attrName>style.visibility</p:attrName>
                                        </p:attrNameLst>
                                      </p:cBhvr>
                                      <p:to>
                                        <p:strVal val="visible"/>
                                      </p:to>
                                    </p:set>
                                    <p:animEffect transition="in" filter="checkerboard(across)">
                                      <p:cBhvr>
                                        <p:cTn id="18" dur="500"/>
                                        <p:tgtEl>
                                          <p:spTgt spid="5734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57351">
                                            <p:txEl>
                                              <p:pRg st="0" end="0"/>
                                            </p:txEl>
                                          </p:spTgt>
                                        </p:tgtEl>
                                        <p:attrNameLst>
                                          <p:attrName>style.visibility</p:attrName>
                                        </p:attrNameLst>
                                      </p:cBhvr>
                                      <p:to>
                                        <p:strVal val="visible"/>
                                      </p:to>
                                    </p:set>
                                    <p:animEffect transition="in" filter="dissolve">
                                      <p:cBhvr>
                                        <p:cTn id="23" dur="500"/>
                                        <p:tgtEl>
                                          <p:spTgt spid="57351">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57352">
                                            <p:txEl>
                                              <p:pRg st="0" end="0"/>
                                            </p:txEl>
                                          </p:spTgt>
                                        </p:tgtEl>
                                        <p:attrNameLst>
                                          <p:attrName>style.visibility</p:attrName>
                                        </p:attrNameLst>
                                      </p:cBhvr>
                                      <p:to>
                                        <p:strVal val="visible"/>
                                      </p:to>
                                    </p:set>
                                    <p:anim calcmode="discrete" valueType="clr">
                                      <p:cBhvr override="childStyle">
                                        <p:cTn id="28" dur="80"/>
                                        <p:tgtEl>
                                          <p:spTgt spid="5735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57352">
                                            <p:txEl>
                                              <p:pRg st="0" end="0"/>
                                            </p:txEl>
                                          </p:spTgt>
                                        </p:tgtEl>
                                        <p:attrNameLst>
                                          <p:attrName>fillcolor</p:attrName>
                                        </p:attrNameLst>
                                      </p:cBhvr>
                                      <p:tavLst>
                                        <p:tav tm="0">
                                          <p:val>
                                            <p:clrVal>
                                              <a:schemeClr val="accent2"/>
                                            </p:clrVal>
                                          </p:val>
                                        </p:tav>
                                        <p:tav tm="50000">
                                          <p:val>
                                            <p:clrVal>
                                              <a:schemeClr val="hlink"/>
                                            </p:clrVal>
                                          </p:val>
                                        </p:tav>
                                      </p:tavLst>
                                    </p:anim>
                                    <p:set>
                                      <p:cBhvr>
                                        <p:cTn id="30" dur="80"/>
                                        <p:tgtEl>
                                          <p:spTgt spid="57352">
                                            <p:txEl>
                                              <p:pRg st="0" end="0"/>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1" presetClass="entr" presetSubtype="0" fill="hold" nodeType="clickEffect">
                                  <p:stCondLst>
                                    <p:cond delay="0"/>
                                  </p:stCondLst>
                                  <p:childTnLst>
                                    <p:set>
                                      <p:cBhvr>
                                        <p:cTn id="34" dur="1" fill="hold">
                                          <p:stCondLst>
                                            <p:cond delay="0"/>
                                          </p:stCondLst>
                                        </p:cTn>
                                        <p:tgtEl>
                                          <p:spTgt spid="57353">
                                            <p:txEl>
                                              <p:pRg st="0" end="0"/>
                                            </p:txEl>
                                          </p:spTgt>
                                        </p:tgtEl>
                                        <p:attrNameLst>
                                          <p:attrName>style.visibility</p:attrName>
                                        </p:attrNameLst>
                                      </p:cBhvr>
                                      <p:to>
                                        <p:strVal val="visible"/>
                                      </p:to>
                                    </p:set>
                                    <p:animEffect transition="in" filter="fade">
                                      <p:cBhvr>
                                        <p:cTn id="35" dur="770" decel="100000"/>
                                        <p:tgtEl>
                                          <p:spTgt spid="57353">
                                            <p:txEl>
                                              <p:pRg st="0" end="0"/>
                                            </p:txEl>
                                          </p:spTgt>
                                        </p:tgtEl>
                                      </p:cBhvr>
                                    </p:animEffect>
                                    <p:animScale>
                                      <p:cBhvr>
                                        <p:cTn id="36" dur="770" decel="100000"/>
                                        <p:tgtEl>
                                          <p:spTgt spid="57353">
                                            <p:txEl>
                                              <p:pRg st="0" end="0"/>
                                            </p:txEl>
                                          </p:spTgt>
                                        </p:tgtEl>
                                      </p:cBhvr>
                                      <p:from x="10000" y="10000"/>
                                      <p:to x="200000" y="450000"/>
                                    </p:animScale>
                                    <p:animScale>
                                      <p:cBhvr>
                                        <p:cTn id="37" dur="1230" accel="100000" fill="hold">
                                          <p:stCondLst>
                                            <p:cond delay="770"/>
                                          </p:stCondLst>
                                        </p:cTn>
                                        <p:tgtEl>
                                          <p:spTgt spid="57353">
                                            <p:txEl>
                                              <p:pRg st="0" end="0"/>
                                            </p:txEl>
                                          </p:spTgt>
                                        </p:tgtEl>
                                      </p:cBhvr>
                                      <p:from x="200000" y="450000"/>
                                      <p:to x="100000" y="100000"/>
                                    </p:animScale>
                                    <p:set>
                                      <p:cBhvr>
                                        <p:cTn id="38" dur="770" fill="hold"/>
                                        <p:tgtEl>
                                          <p:spTgt spid="57353">
                                            <p:txEl>
                                              <p:pRg st="0" end="0"/>
                                            </p:txEl>
                                          </p:spTgt>
                                        </p:tgtEl>
                                        <p:attrNameLst>
                                          <p:attrName>ppt_x</p:attrName>
                                        </p:attrNameLst>
                                      </p:cBhvr>
                                      <p:to>
                                        <p:strVal val="(0.5)"/>
                                      </p:to>
                                    </p:set>
                                    <p:anim from="(0.5)" to="(#ppt_x)" calcmode="lin" valueType="num">
                                      <p:cBhvr>
                                        <p:cTn id="39" dur="1230" accel="100000" fill="hold">
                                          <p:stCondLst>
                                            <p:cond delay="770"/>
                                          </p:stCondLst>
                                        </p:cTn>
                                        <p:tgtEl>
                                          <p:spTgt spid="57353">
                                            <p:txEl>
                                              <p:pRg st="0" end="0"/>
                                            </p:txEl>
                                          </p:spTgt>
                                        </p:tgtEl>
                                        <p:attrNameLst>
                                          <p:attrName>ppt_x</p:attrName>
                                        </p:attrNameLst>
                                      </p:cBhvr>
                                    </p:anim>
                                    <p:set>
                                      <p:cBhvr>
                                        <p:cTn id="40" dur="770" fill="hold"/>
                                        <p:tgtEl>
                                          <p:spTgt spid="57353">
                                            <p:txEl>
                                              <p:pRg st="0" end="0"/>
                                            </p:txEl>
                                          </p:spTgt>
                                        </p:tgtEl>
                                        <p:attrNameLst>
                                          <p:attrName>ppt_y</p:attrName>
                                        </p:attrNameLst>
                                      </p:cBhvr>
                                      <p:to>
                                        <p:strVal val="(#ppt_y+0.4)"/>
                                      </p:to>
                                    </p:set>
                                    <p:anim from="(#ppt_y+0.4)" to="(#ppt_y)" calcmode="lin" valueType="num">
                                      <p:cBhvr>
                                        <p:cTn id="41" dur="1230" accel="100000" fill="hold">
                                          <p:stCondLst>
                                            <p:cond delay="770"/>
                                          </p:stCondLst>
                                        </p:cTn>
                                        <p:tgtEl>
                                          <p:spTgt spid="57353">
                                            <p:txEl>
                                              <p:pRg st="0" end="0"/>
                                            </p:txEl>
                                          </p:spTgt>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57354">
                                            <p:txEl>
                                              <p:pRg st="0" end="0"/>
                                            </p:txEl>
                                          </p:spTgt>
                                        </p:tgtEl>
                                        <p:attrNameLst>
                                          <p:attrName>style.visibility</p:attrName>
                                        </p:attrNameLst>
                                      </p:cBhvr>
                                      <p:to>
                                        <p:strVal val="visible"/>
                                      </p:to>
                                    </p:set>
                                    <p:animEffect transition="in" filter="dissolve">
                                      <p:cBhvr>
                                        <p:cTn id="46" dur="500"/>
                                        <p:tgtEl>
                                          <p:spTgt spid="573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a:extLst>
              <a:ext uri="{FF2B5EF4-FFF2-40B4-BE49-F238E27FC236}">
                <a16:creationId xmlns:a16="http://schemas.microsoft.com/office/drawing/2014/main" id="{3C3C9B4F-B601-2357-9E31-2D5C41588A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213100"/>
            <a:ext cx="2665413" cy="1135063"/>
          </a:xfrm>
          <a:prstGeom prst="rect">
            <a:avLst/>
          </a:prstGeom>
          <a:noFill/>
          <a:extLst>
            <a:ext uri="{909E8E84-426E-40DD-AFC4-6F175D3DCCD1}">
              <a14:hiddenFill xmlns:a14="http://schemas.microsoft.com/office/drawing/2010/main">
                <a:solidFill>
                  <a:srgbClr val="FFFFFF"/>
                </a:solidFill>
              </a14:hiddenFill>
            </a:ext>
          </a:extLst>
        </p:spPr>
      </p:pic>
      <p:pic>
        <p:nvPicPr>
          <p:cNvPr id="58376" name="Picture 8" descr="US steam-powered tank, the &quot;America&quot;">
            <a:extLst>
              <a:ext uri="{FF2B5EF4-FFF2-40B4-BE49-F238E27FC236}">
                <a16:creationId xmlns:a16="http://schemas.microsoft.com/office/drawing/2014/main" id="{F14E52A4-4CC2-7422-70BE-11610D599C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5229225"/>
            <a:ext cx="2087563" cy="1304925"/>
          </a:xfrm>
          <a:prstGeom prst="rect">
            <a:avLst/>
          </a:prstGeom>
          <a:noFill/>
          <a:extLst>
            <a:ext uri="{909E8E84-426E-40DD-AFC4-6F175D3DCCD1}">
              <a14:hiddenFill xmlns:a14="http://schemas.microsoft.com/office/drawing/2010/main">
                <a:solidFill>
                  <a:srgbClr val="FFFFFF"/>
                </a:solidFill>
              </a14:hiddenFill>
            </a:ext>
          </a:extLst>
        </p:spPr>
      </p:pic>
      <p:pic>
        <p:nvPicPr>
          <p:cNvPr id="58380" name="Picture 12">
            <a:hlinkClick r:id="rId4"/>
            <a:extLst>
              <a:ext uri="{FF2B5EF4-FFF2-40B4-BE49-F238E27FC236}">
                <a16:creationId xmlns:a16="http://schemas.microsoft.com/office/drawing/2014/main" id="{987642B8-3E59-C245-AD8E-C06F31AA40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2852738"/>
            <a:ext cx="2016125" cy="1438275"/>
          </a:xfrm>
          <a:prstGeom prst="rect">
            <a:avLst/>
          </a:prstGeom>
          <a:noFill/>
          <a:extLst>
            <a:ext uri="{909E8E84-426E-40DD-AFC4-6F175D3DCCD1}">
              <a14:hiddenFill xmlns:a14="http://schemas.microsoft.com/office/drawing/2010/main">
                <a:solidFill>
                  <a:srgbClr val="FFFFFF"/>
                </a:solidFill>
              </a14:hiddenFill>
            </a:ext>
          </a:extLst>
        </p:spPr>
      </p:pic>
      <p:pic>
        <p:nvPicPr>
          <p:cNvPr id="58382" name="Picture 14">
            <a:extLst>
              <a:ext uri="{FF2B5EF4-FFF2-40B4-BE49-F238E27FC236}">
                <a16:creationId xmlns:a16="http://schemas.microsoft.com/office/drawing/2014/main" id="{DB70FD26-2845-132E-CF96-A071FCCE87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250" y="333375"/>
            <a:ext cx="2087563" cy="1538288"/>
          </a:xfrm>
          <a:prstGeom prst="rect">
            <a:avLst/>
          </a:prstGeom>
          <a:noFill/>
          <a:extLst>
            <a:ext uri="{909E8E84-426E-40DD-AFC4-6F175D3DCCD1}">
              <a14:hiddenFill xmlns:a14="http://schemas.microsoft.com/office/drawing/2010/main">
                <a:solidFill>
                  <a:srgbClr val="FFFFFF"/>
                </a:solidFill>
              </a14:hiddenFill>
            </a:ext>
          </a:extLst>
        </p:spPr>
      </p:pic>
      <p:pic>
        <p:nvPicPr>
          <p:cNvPr id="58383" name="Picture 15">
            <a:extLst>
              <a:ext uri="{FF2B5EF4-FFF2-40B4-BE49-F238E27FC236}">
                <a16:creationId xmlns:a16="http://schemas.microsoft.com/office/drawing/2014/main" id="{11CF53D8-88A0-2D3D-58F3-5BD6607F30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1500" y="620713"/>
            <a:ext cx="2087563" cy="1466850"/>
          </a:xfrm>
          <a:prstGeom prst="rect">
            <a:avLst/>
          </a:prstGeom>
          <a:noFill/>
          <a:extLst>
            <a:ext uri="{909E8E84-426E-40DD-AFC4-6F175D3DCCD1}">
              <a14:hiddenFill xmlns:a14="http://schemas.microsoft.com/office/drawing/2010/main">
                <a:solidFill>
                  <a:srgbClr val="FFFFFF"/>
                </a:solidFill>
              </a14:hiddenFill>
            </a:ext>
          </a:extLst>
        </p:spPr>
      </p:pic>
      <p:sp>
        <p:nvSpPr>
          <p:cNvPr id="58384" name="Line 16">
            <a:extLst>
              <a:ext uri="{FF2B5EF4-FFF2-40B4-BE49-F238E27FC236}">
                <a16:creationId xmlns:a16="http://schemas.microsoft.com/office/drawing/2014/main" id="{CEDDC2EE-3957-1052-4176-CC503FFA1F6D}"/>
              </a:ext>
            </a:extLst>
          </p:cNvPr>
          <p:cNvSpPr>
            <a:spLocks noChangeShapeType="1"/>
          </p:cNvSpPr>
          <p:nvPr/>
        </p:nvSpPr>
        <p:spPr bwMode="auto">
          <a:xfrm flipH="1">
            <a:off x="539750" y="2636838"/>
            <a:ext cx="1944688" cy="1944687"/>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85" name="Line 17">
            <a:extLst>
              <a:ext uri="{FF2B5EF4-FFF2-40B4-BE49-F238E27FC236}">
                <a16:creationId xmlns:a16="http://schemas.microsoft.com/office/drawing/2014/main" id="{8EA43B36-7D4F-75C8-F8BA-1562907D15C2}"/>
              </a:ext>
            </a:extLst>
          </p:cNvPr>
          <p:cNvSpPr>
            <a:spLocks noChangeShapeType="1"/>
          </p:cNvSpPr>
          <p:nvPr/>
        </p:nvSpPr>
        <p:spPr bwMode="auto">
          <a:xfrm>
            <a:off x="539750" y="2565400"/>
            <a:ext cx="1871663" cy="2087563"/>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86" name="Text Box 18">
            <a:extLst>
              <a:ext uri="{FF2B5EF4-FFF2-40B4-BE49-F238E27FC236}">
                <a16:creationId xmlns:a16="http://schemas.microsoft.com/office/drawing/2014/main" id="{53E48AA1-6C6E-19F3-952F-A02ABC994B84}"/>
              </a:ext>
            </a:extLst>
          </p:cNvPr>
          <p:cNvSpPr txBox="1">
            <a:spLocks noChangeArrowheads="1"/>
          </p:cNvSpPr>
          <p:nvPr/>
        </p:nvSpPr>
        <p:spPr bwMode="auto">
          <a:xfrm>
            <a:off x="1547813" y="765175"/>
            <a:ext cx="230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a:solidFill>
                  <a:srgbClr val="FF0000"/>
                </a:solidFill>
              </a:rPr>
              <a:t>100,000</a:t>
            </a:r>
          </a:p>
        </p:txBody>
      </p:sp>
      <p:sp>
        <p:nvSpPr>
          <p:cNvPr id="58387" name="Text Box 19">
            <a:extLst>
              <a:ext uri="{FF2B5EF4-FFF2-40B4-BE49-F238E27FC236}">
                <a16:creationId xmlns:a16="http://schemas.microsoft.com/office/drawing/2014/main" id="{F90B1555-859E-9A2B-2572-897643A7D948}"/>
              </a:ext>
            </a:extLst>
          </p:cNvPr>
          <p:cNvSpPr txBox="1">
            <a:spLocks noChangeArrowheads="1"/>
          </p:cNvSpPr>
          <p:nvPr/>
        </p:nvSpPr>
        <p:spPr bwMode="auto">
          <a:xfrm>
            <a:off x="4427538" y="1125538"/>
            <a:ext cx="44656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a:solidFill>
                  <a:srgbClr val="FF0000"/>
                </a:solidFill>
              </a:rPr>
              <a:t>   De-militarised</a:t>
            </a:r>
          </a:p>
        </p:txBody>
      </p:sp>
      <p:sp>
        <p:nvSpPr>
          <p:cNvPr id="58388" name="Line 20">
            <a:extLst>
              <a:ext uri="{FF2B5EF4-FFF2-40B4-BE49-F238E27FC236}">
                <a16:creationId xmlns:a16="http://schemas.microsoft.com/office/drawing/2014/main" id="{65E3DB7B-069E-FAE8-F544-70A26B0A1606}"/>
              </a:ext>
            </a:extLst>
          </p:cNvPr>
          <p:cNvSpPr>
            <a:spLocks noChangeShapeType="1"/>
          </p:cNvSpPr>
          <p:nvPr/>
        </p:nvSpPr>
        <p:spPr bwMode="auto">
          <a:xfrm>
            <a:off x="5651500" y="2565400"/>
            <a:ext cx="2663825" cy="1944688"/>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95" name="Line 27">
            <a:extLst>
              <a:ext uri="{FF2B5EF4-FFF2-40B4-BE49-F238E27FC236}">
                <a16:creationId xmlns:a16="http://schemas.microsoft.com/office/drawing/2014/main" id="{C431BE19-9331-A56E-16A4-8B1282A0AB74}"/>
              </a:ext>
            </a:extLst>
          </p:cNvPr>
          <p:cNvSpPr>
            <a:spLocks noChangeShapeType="1"/>
          </p:cNvSpPr>
          <p:nvPr/>
        </p:nvSpPr>
        <p:spPr bwMode="auto">
          <a:xfrm flipH="1">
            <a:off x="5795963" y="2492375"/>
            <a:ext cx="1944687" cy="2160588"/>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96" name="Line 28">
            <a:extLst>
              <a:ext uri="{FF2B5EF4-FFF2-40B4-BE49-F238E27FC236}">
                <a16:creationId xmlns:a16="http://schemas.microsoft.com/office/drawing/2014/main" id="{BA020076-A865-A4E4-618F-6E5A72499D0D}"/>
              </a:ext>
            </a:extLst>
          </p:cNvPr>
          <p:cNvSpPr>
            <a:spLocks noChangeShapeType="1"/>
          </p:cNvSpPr>
          <p:nvPr/>
        </p:nvSpPr>
        <p:spPr bwMode="auto">
          <a:xfrm>
            <a:off x="3132138" y="4508500"/>
            <a:ext cx="1727200" cy="216058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97" name="Line 29">
            <a:extLst>
              <a:ext uri="{FF2B5EF4-FFF2-40B4-BE49-F238E27FC236}">
                <a16:creationId xmlns:a16="http://schemas.microsoft.com/office/drawing/2014/main" id="{700A8D78-5DDD-B8CD-50F3-91EBF9A8C9EC}"/>
              </a:ext>
            </a:extLst>
          </p:cNvPr>
          <p:cNvSpPr>
            <a:spLocks noChangeShapeType="1"/>
          </p:cNvSpPr>
          <p:nvPr/>
        </p:nvSpPr>
        <p:spPr bwMode="auto">
          <a:xfrm flipH="1">
            <a:off x="3276600" y="4365625"/>
            <a:ext cx="1511300" cy="227647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98" name="Text Box 30">
            <a:extLst>
              <a:ext uri="{FF2B5EF4-FFF2-40B4-BE49-F238E27FC236}">
                <a16:creationId xmlns:a16="http://schemas.microsoft.com/office/drawing/2014/main" id="{AE26831F-9F79-73E2-E95A-7F64EDD10EDD}"/>
              </a:ext>
            </a:extLst>
          </p:cNvPr>
          <p:cNvSpPr txBox="1">
            <a:spLocks noChangeArrowheads="1"/>
          </p:cNvSpPr>
          <p:nvPr/>
        </p:nvSpPr>
        <p:spPr bwMode="auto">
          <a:xfrm>
            <a:off x="2700338" y="2924175"/>
            <a:ext cx="28082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a:t>The Military      Clauses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8398"/>
                                        </p:tgtEl>
                                        <p:attrNameLst>
                                          <p:attrName>style.visibility</p:attrName>
                                        </p:attrNameLst>
                                      </p:cBhvr>
                                      <p:to>
                                        <p:strVal val="visible"/>
                                      </p:to>
                                    </p:set>
                                    <p:anim calcmode="discrete" valueType="clr">
                                      <p:cBhvr override="childStyle">
                                        <p:cTn id="7" dur="80"/>
                                        <p:tgtEl>
                                          <p:spTgt spid="583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398"/>
                                        </p:tgtEl>
                                        <p:attrNameLst>
                                          <p:attrName>fillcolor</p:attrName>
                                        </p:attrNameLst>
                                      </p:cBhvr>
                                      <p:tavLst>
                                        <p:tav tm="0">
                                          <p:val>
                                            <p:clrVal>
                                              <a:schemeClr val="accent2"/>
                                            </p:clrVal>
                                          </p:val>
                                        </p:tav>
                                        <p:tav tm="50000">
                                          <p:val>
                                            <p:clrVal>
                                              <a:schemeClr val="hlink"/>
                                            </p:clrVal>
                                          </p:val>
                                        </p:tav>
                                      </p:tavLst>
                                    </p:anim>
                                    <p:set>
                                      <p:cBhvr>
                                        <p:cTn id="9" dur="80"/>
                                        <p:tgtEl>
                                          <p:spTgt spid="583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58382"/>
                                        </p:tgtEl>
                                        <p:attrNameLst>
                                          <p:attrName>style.visibility</p:attrName>
                                        </p:attrNameLst>
                                      </p:cBhvr>
                                      <p:to>
                                        <p:strVal val="visible"/>
                                      </p:to>
                                    </p:set>
                                    <p:animEffect transition="in" filter="dissolve">
                                      <p:cBhvr>
                                        <p:cTn id="14" dur="500"/>
                                        <p:tgtEl>
                                          <p:spTgt spid="5838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58386">
                                            <p:txEl>
                                              <p:pRg st="0" end="0"/>
                                            </p:txEl>
                                          </p:spTgt>
                                        </p:tgtEl>
                                        <p:attrNameLst>
                                          <p:attrName>style.visibility</p:attrName>
                                        </p:attrNameLst>
                                      </p:cBhvr>
                                      <p:to>
                                        <p:strVal val="visible"/>
                                      </p:to>
                                    </p:set>
                                    <p:anim calcmode="discrete" valueType="clr">
                                      <p:cBhvr override="childStyle">
                                        <p:cTn id="19" dur="80"/>
                                        <p:tgtEl>
                                          <p:spTgt spid="5838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8386">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58386">
                                            <p:txEl>
                                              <p:pRg st="0" end="0"/>
                                            </p:txEl>
                                          </p:spTgt>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58376"/>
                                        </p:tgtEl>
                                        <p:attrNameLst>
                                          <p:attrName>style.visibility</p:attrName>
                                        </p:attrNameLst>
                                      </p:cBhvr>
                                      <p:to>
                                        <p:strVal val="visible"/>
                                      </p:to>
                                    </p:set>
                                    <p:animEffect transition="in" filter="dissolve">
                                      <p:cBhvr>
                                        <p:cTn id="26" dur="500"/>
                                        <p:tgtEl>
                                          <p:spTgt spid="5837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nodeType="clickEffect">
                                  <p:stCondLst>
                                    <p:cond delay="0"/>
                                  </p:stCondLst>
                                  <p:childTnLst>
                                    <p:set>
                                      <p:cBhvr>
                                        <p:cTn id="30" dur="1" fill="hold">
                                          <p:stCondLst>
                                            <p:cond delay="0"/>
                                          </p:stCondLst>
                                        </p:cTn>
                                        <p:tgtEl>
                                          <p:spTgt spid="58396"/>
                                        </p:tgtEl>
                                        <p:attrNameLst>
                                          <p:attrName>style.visibility</p:attrName>
                                        </p:attrNameLst>
                                      </p:cBhvr>
                                      <p:to>
                                        <p:strVal val="visible"/>
                                      </p:to>
                                    </p:set>
                                    <p:anim from="(-#ppt_w/2)" to="(#ppt_x)" calcmode="lin" valueType="num">
                                      <p:cBhvr>
                                        <p:cTn id="31" dur="600" fill="hold">
                                          <p:stCondLst>
                                            <p:cond delay="0"/>
                                          </p:stCondLst>
                                        </p:cTn>
                                        <p:tgtEl>
                                          <p:spTgt spid="58396"/>
                                        </p:tgtEl>
                                        <p:attrNameLst>
                                          <p:attrName>ppt_x</p:attrName>
                                        </p:attrNameLst>
                                      </p:cBhvr>
                                    </p:anim>
                                    <p:anim from="0" to="-1.0" calcmode="lin" valueType="num">
                                      <p:cBhvr>
                                        <p:cTn id="32" dur="200" decel="50000" autoRev="1" fill="hold">
                                          <p:stCondLst>
                                            <p:cond delay="600"/>
                                          </p:stCondLst>
                                        </p:cTn>
                                        <p:tgtEl>
                                          <p:spTgt spid="58396"/>
                                        </p:tgtEl>
                                        <p:attrNameLst>
                                          <p:attrName>xshear</p:attrName>
                                        </p:attrNameLst>
                                      </p:cBhvr>
                                    </p:anim>
                                    <p:animScale>
                                      <p:cBhvr>
                                        <p:cTn id="33" dur="200" decel="100000" autoRev="1" fill="hold">
                                          <p:stCondLst>
                                            <p:cond delay="600"/>
                                          </p:stCondLst>
                                        </p:cTn>
                                        <p:tgtEl>
                                          <p:spTgt spid="58396"/>
                                        </p:tgtEl>
                                      </p:cBhvr>
                                      <p:from x="100000" y="100000"/>
                                      <p:to x="80000" y="100000"/>
                                    </p:animScale>
                                    <p:anim by="(#ppt_h/3+#ppt_w*0.1)" calcmode="lin" valueType="num">
                                      <p:cBhvr additive="sum">
                                        <p:cTn id="34" dur="200" decel="100000" autoRev="1" fill="hold">
                                          <p:stCondLst>
                                            <p:cond delay="600"/>
                                          </p:stCondLst>
                                        </p:cTn>
                                        <p:tgtEl>
                                          <p:spTgt spid="58396"/>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nodeType="clickEffect">
                                  <p:stCondLst>
                                    <p:cond delay="0"/>
                                  </p:stCondLst>
                                  <p:childTnLst>
                                    <p:set>
                                      <p:cBhvr>
                                        <p:cTn id="38" dur="1" fill="hold">
                                          <p:stCondLst>
                                            <p:cond delay="0"/>
                                          </p:stCondLst>
                                        </p:cTn>
                                        <p:tgtEl>
                                          <p:spTgt spid="58397"/>
                                        </p:tgtEl>
                                        <p:attrNameLst>
                                          <p:attrName>style.visibility</p:attrName>
                                        </p:attrNameLst>
                                      </p:cBhvr>
                                      <p:to>
                                        <p:strVal val="visible"/>
                                      </p:to>
                                    </p:set>
                                    <p:anim from="(-#ppt_w/2)" to="(#ppt_x)" calcmode="lin" valueType="num">
                                      <p:cBhvr>
                                        <p:cTn id="39" dur="600" fill="hold">
                                          <p:stCondLst>
                                            <p:cond delay="0"/>
                                          </p:stCondLst>
                                        </p:cTn>
                                        <p:tgtEl>
                                          <p:spTgt spid="58397"/>
                                        </p:tgtEl>
                                        <p:attrNameLst>
                                          <p:attrName>ppt_x</p:attrName>
                                        </p:attrNameLst>
                                      </p:cBhvr>
                                    </p:anim>
                                    <p:anim from="0" to="-1.0" calcmode="lin" valueType="num">
                                      <p:cBhvr>
                                        <p:cTn id="40" dur="200" decel="50000" autoRev="1" fill="hold">
                                          <p:stCondLst>
                                            <p:cond delay="600"/>
                                          </p:stCondLst>
                                        </p:cTn>
                                        <p:tgtEl>
                                          <p:spTgt spid="58397"/>
                                        </p:tgtEl>
                                        <p:attrNameLst>
                                          <p:attrName>xshear</p:attrName>
                                        </p:attrNameLst>
                                      </p:cBhvr>
                                    </p:anim>
                                    <p:animScale>
                                      <p:cBhvr>
                                        <p:cTn id="41" dur="200" decel="100000" autoRev="1" fill="hold">
                                          <p:stCondLst>
                                            <p:cond delay="600"/>
                                          </p:stCondLst>
                                        </p:cTn>
                                        <p:tgtEl>
                                          <p:spTgt spid="58397"/>
                                        </p:tgtEl>
                                      </p:cBhvr>
                                      <p:from x="100000" y="100000"/>
                                      <p:to x="80000" y="100000"/>
                                    </p:animScale>
                                    <p:anim by="(#ppt_h/3+#ppt_w*0.1)" calcmode="lin" valueType="num">
                                      <p:cBhvr additive="sum">
                                        <p:cTn id="42" dur="200" decel="100000" autoRev="1" fill="hold">
                                          <p:stCondLst>
                                            <p:cond delay="600"/>
                                          </p:stCondLst>
                                        </p:cTn>
                                        <p:tgtEl>
                                          <p:spTgt spid="58397"/>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58383"/>
                                        </p:tgtEl>
                                        <p:attrNameLst>
                                          <p:attrName>style.visibility</p:attrName>
                                        </p:attrNameLst>
                                      </p:cBhvr>
                                      <p:to>
                                        <p:strVal val="visible"/>
                                      </p:to>
                                    </p:set>
                                    <p:animEffect transition="in" filter="dissolve">
                                      <p:cBhvr>
                                        <p:cTn id="47" dur="500"/>
                                        <p:tgtEl>
                                          <p:spTgt spid="583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1" presetClass="entr" presetSubtype="0" fill="hold" nodeType="clickEffect">
                                  <p:stCondLst>
                                    <p:cond delay="0"/>
                                  </p:stCondLst>
                                  <p:childTnLst>
                                    <p:set>
                                      <p:cBhvr>
                                        <p:cTn id="51" dur="1" fill="hold">
                                          <p:stCondLst>
                                            <p:cond delay="0"/>
                                          </p:stCondLst>
                                        </p:cTn>
                                        <p:tgtEl>
                                          <p:spTgt spid="58387"/>
                                        </p:tgtEl>
                                        <p:attrNameLst>
                                          <p:attrName>style.visibility</p:attrName>
                                        </p:attrNameLst>
                                      </p:cBhvr>
                                      <p:to>
                                        <p:strVal val="visible"/>
                                      </p:to>
                                    </p:set>
                                    <p:animEffect transition="in" filter="fade">
                                      <p:cBhvr>
                                        <p:cTn id="52" dur="770" decel="100000"/>
                                        <p:tgtEl>
                                          <p:spTgt spid="58387"/>
                                        </p:tgtEl>
                                      </p:cBhvr>
                                    </p:animEffect>
                                    <p:animScale>
                                      <p:cBhvr>
                                        <p:cTn id="53" dur="770" decel="100000"/>
                                        <p:tgtEl>
                                          <p:spTgt spid="58387"/>
                                        </p:tgtEl>
                                      </p:cBhvr>
                                      <p:from x="10000" y="10000"/>
                                      <p:to x="200000" y="450000"/>
                                    </p:animScale>
                                    <p:animScale>
                                      <p:cBhvr>
                                        <p:cTn id="54" dur="1230" accel="100000" fill="hold">
                                          <p:stCondLst>
                                            <p:cond delay="770"/>
                                          </p:stCondLst>
                                        </p:cTn>
                                        <p:tgtEl>
                                          <p:spTgt spid="58387"/>
                                        </p:tgtEl>
                                      </p:cBhvr>
                                      <p:from x="200000" y="450000"/>
                                      <p:to x="100000" y="100000"/>
                                    </p:animScale>
                                    <p:set>
                                      <p:cBhvr>
                                        <p:cTn id="55" dur="770" fill="hold"/>
                                        <p:tgtEl>
                                          <p:spTgt spid="58387"/>
                                        </p:tgtEl>
                                        <p:attrNameLst>
                                          <p:attrName>ppt_x</p:attrName>
                                        </p:attrNameLst>
                                      </p:cBhvr>
                                      <p:to>
                                        <p:strVal val="(0.5)"/>
                                      </p:to>
                                    </p:set>
                                    <p:anim from="(0.5)" to="(#ppt_x)" calcmode="lin" valueType="num">
                                      <p:cBhvr>
                                        <p:cTn id="56" dur="1230" accel="100000" fill="hold">
                                          <p:stCondLst>
                                            <p:cond delay="770"/>
                                          </p:stCondLst>
                                        </p:cTn>
                                        <p:tgtEl>
                                          <p:spTgt spid="58387"/>
                                        </p:tgtEl>
                                        <p:attrNameLst>
                                          <p:attrName>ppt_x</p:attrName>
                                        </p:attrNameLst>
                                      </p:cBhvr>
                                    </p:anim>
                                    <p:set>
                                      <p:cBhvr>
                                        <p:cTn id="57" dur="770" fill="hold"/>
                                        <p:tgtEl>
                                          <p:spTgt spid="58387"/>
                                        </p:tgtEl>
                                        <p:attrNameLst>
                                          <p:attrName>ppt_y</p:attrName>
                                        </p:attrNameLst>
                                      </p:cBhvr>
                                      <p:to>
                                        <p:strVal val="(#ppt_y+0.4)"/>
                                      </p:to>
                                    </p:set>
                                    <p:anim from="(#ppt_y+0.4)" to="(#ppt_y)" calcmode="lin" valueType="num">
                                      <p:cBhvr>
                                        <p:cTn id="58" dur="1230" accel="100000" fill="hold">
                                          <p:stCondLst>
                                            <p:cond delay="770"/>
                                          </p:stCondLst>
                                        </p:cTn>
                                        <p:tgtEl>
                                          <p:spTgt spid="58387"/>
                                        </p:tgtEl>
                                        <p:attrNameLst>
                                          <p:attrName>ppt_y</p:attrName>
                                        </p:attrNameLst>
                                      </p:cBhvr>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nodeType="clickEffect">
                                  <p:stCondLst>
                                    <p:cond delay="0"/>
                                  </p:stCondLst>
                                  <p:childTnLst>
                                    <p:set>
                                      <p:cBhvr>
                                        <p:cTn id="62" dur="1" fill="hold">
                                          <p:stCondLst>
                                            <p:cond delay="0"/>
                                          </p:stCondLst>
                                        </p:cTn>
                                        <p:tgtEl>
                                          <p:spTgt spid="58372"/>
                                        </p:tgtEl>
                                        <p:attrNameLst>
                                          <p:attrName>style.visibility</p:attrName>
                                        </p:attrNameLst>
                                      </p:cBhvr>
                                      <p:to>
                                        <p:strVal val="visible"/>
                                      </p:to>
                                    </p:set>
                                    <p:animEffect transition="in" filter="dissolve">
                                      <p:cBhvr>
                                        <p:cTn id="63" dur="500"/>
                                        <p:tgtEl>
                                          <p:spTgt spid="5837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4" presetClass="entr" presetSubtype="0" fill="hold" nodeType="clickEffect">
                                  <p:stCondLst>
                                    <p:cond delay="0"/>
                                  </p:stCondLst>
                                  <p:childTnLst>
                                    <p:set>
                                      <p:cBhvr>
                                        <p:cTn id="67" dur="1" fill="hold">
                                          <p:stCondLst>
                                            <p:cond delay="0"/>
                                          </p:stCondLst>
                                        </p:cTn>
                                        <p:tgtEl>
                                          <p:spTgt spid="58388"/>
                                        </p:tgtEl>
                                        <p:attrNameLst>
                                          <p:attrName>style.visibility</p:attrName>
                                        </p:attrNameLst>
                                      </p:cBhvr>
                                      <p:to>
                                        <p:strVal val="visible"/>
                                      </p:to>
                                    </p:set>
                                    <p:anim from="(-#ppt_w/2)" to="(#ppt_x)" calcmode="lin" valueType="num">
                                      <p:cBhvr>
                                        <p:cTn id="68" dur="600" fill="hold">
                                          <p:stCondLst>
                                            <p:cond delay="0"/>
                                          </p:stCondLst>
                                        </p:cTn>
                                        <p:tgtEl>
                                          <p:spTgt spid="58388"/>
                                        </p:tgtEl>
                                        <p:attrNameLst>
                                          <p:attrName>ppt_x</p:attrName>
                                        </p:attrNameLst>
                                      </p:cBhvr>
                                    </p:anim>
                                    <p:anim from="0" to="-1.0" calcmode="lin" valueType="num">
                                      <p:cBhvr>
                                        <p:cTn id="69" dur="200" decel="50000" autoRev="1" fill="hold">
                                          <p:stCondLst>
                                            <p:cond delay="600"/>
                                          </p:stCondLst>
                                        </p:cTn>
                                        <p:tgtEl>
                                          <p:spTgt spid="58388"/>
                                        </p:tgtEl>
                                        <p:attrNameLst>
                                          <p:attrName>xshear</p:attrName>
                                        </p:attrNameLst>
                                      </p:cBhvr>
                                    </p:anim>
                                    <p:animScale>
                                      <p:cBhvr>
                                        <p:cTn id="70" dur="200" decel="100000" autoRev="1" fill="hold">
                                          <p:stCondLst>
                                            <p:cond delay="600"/>
                                          </p:stCondLst>
                                        </p:cTn>
                                        <p:tgtEl>
                                          <p:spTgt spid="58388"/>
                                        </p:tgtEl>
                                      </p:cBhvr>
                                      <p:from x="100000" y="100000"/>
                                      <p:to x="80000" y="100000"/>
                                    </p:animScale>
                                    <p:anim by="(#ppt_h/3+#ppt_w*0.1)" calcmode="lin" valueType="num">
                                      <p:cBhvr additive="sum">
                                        <p:cTn id="71" dur="200" decel="100000" autoRev="1" fill="hold">
                                          <p:stCondLst>
                                            <p:cond delay="600"/>
                                          </p:stCondLst>
                                        </p:cTn>
                                        <p:tgtEl>
                                          <p:spTgt spid="58388"/>
                                        </p:tgtEl>
                                        <p:attrNameLst>
                                          <p:attrName>ppt_x</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4" presetClass="entr" presetSubtype="0" fill="hold" nodeType="clickEffect">
                                  <p:stCondLst>
                                    <p:cond delay="0"/>
                                  </p:stCondLst>
                                  <p:childTnLst>
                                    <p:set>
                                      <p:cBhvr>
                                        <p:cTn id="75" dur="1" fill="hold">
                                          <p:stCondLst>
                                            <p:cond delay="0"/>
                                          </p:stCondLst>
                                        </p:cTn>
                                        <p:tgtEl>
                                          <p:spTgt spid="58395"/>
                                        </p:tgtEl>
                                        <p:attrNameLst>
                                          <p:attrName>style.visibility</p:attrName>
                                        </p:attrNameLst>
                                      </p:cBhvr>
                                      <p:to>
                                        <p:strVal val="visible"/>
                                      </p:to>
                                    </p:set>
                                    <p:anim from="(-#ppt_w/2)" to="(#ppt_x)" calcmode="lin" valueType="num">
                                      <p:cBhvr>
                                        <p:cTn id="76" dur="600" fill="hold">
                                          <p:stCondLst>
                                            <p:cond delay="0"/>
                                          </p:stCondLst>
                                        </p:cTn>
                                        <p:tgtEl>
                                          <p:spTgt spid="58395"/>
                                        </p:tgtEl>
                                        <p:attrNameLst>
                                          <p:attrName>ppt_x</p:attrName>
                                        </p:attrNameLst>
                                      </p:cBhvr>
                                    </p:anim>
                                    <p:anim from="0" to="-1.0" calcmode="lin" valueType="num">
                                      <p:cBhvr>
                                        <p:cTn id="77" dur="200" decel="50000" autoRev="1" fill="hold">
                                          <p:stCondLst>
                                            <p:cond delay="600"/>
                                          </p:stCondLst>
                                        </p:cTn>
                                        <p:tgtEl>
                                          <p:spTgt spid="58395"/>
                                        </p:tgtEl>
                                        <p:attrNameLst>
                                          <p:attrName>xshear</p:attrName>
                                        </p:attrNameLst>
                                      </p:cBhvr>
                                    </p:anim>
                                    <p:animScale>
                                      <p:cBhvr>
                                        <p:cTn id="78" dur="200" decel="100000" autoRev="1" fill="hold">
                                          <p:stCondLst>
                                            <p:cond delay="600"/>
                                          </p:stCondLst>
                                        </p:cTn>
                                        <p:tgtEl>
                                          <p:spTgt spid="58395"/>
                                        </p:tgtEl>
                                      </p:cBhvr>
                                      <p:from x="100000" y="100000"/>
                                      <p:to x="80000" y="100000"/>
                                    </p:animScale>
                                    <p:anim by="(#ppt_h/3+#ppt_w*0.1)" calcmode="lin" valueType="num">
                                      <p:cBhvr additive="sum">
                                        <p:cTn id="79" dur="200" decel="100000" autoRev="1" fill="hold">
                                          <p:stCondLst>
                                            <p:cond delay="600"/>
                                          </p:stCondLst>
                                        </p:cTn>
                                        <p:tgtEl>
                                          <p:spTgt spid="58395"/>
                                        </p:tgtEl>
                                        <p:attrNameLst>
                                          <p:attrName>ppt_x</p:attrName>
                                        </p:attrNameLst>
                                      </p:cBhvr>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ntr" presetSubtype="0" fill="hold" nodeType="clickEffect">
                                  <p:stCondLst>
                                    <p:cond delay="0"/>
                                  </p:stCondLst>
                                  <p:childTnLst>
                                    <p:set>
                                      <p:cBhvr>
                                        <p:cTn id="83" dur="1" fill="hold">
                                          <p:stCondLst>
                                            <p:cond delay="0"/>
                                          </p:stCondLst>
                                        </p:cTn>
                                        <p:tgtEl>
                                          <p:spTgt spid="58380"/>
                                        </p:tgtEl>
                                        <p:attrNameLst>
                                          <p:attrName>style.visibility</p:attrName>
                                        </p:attrNameLst>
                                      </p:cBhvr>
                                      <p:to>
                                        <p:strVal val="visible"/>
                                      </p:to>
                                    </p:set>
                                    <p:animEffect transition="in" filter="dissolve">
                                      <p:cBhvr>
                                        <p:cTn id="84" dur="500"/>
                                        <p:tgtEl>
                                          <p:spTgt spid="5838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4" presetClass="entr" presetSubtype="0" fill="hold" nodeType="clickEffect">
                                  <p:stCondLst>
                                    <p:cond delay="0"/>
                                  </p:stCondLst>
                                  <p:childTnLst>
                                    <p:set>
                                      <p:cBhvr>
                                        <p:cTn id="88" dur="1" fill="hold">
                                          <p:stCondLst>
                                            <p:cond delay="0"/>
                                          </p:stCondLst>
                                        </p:cTn>
                                        <p:tgtEl>
                                          <p:spTgt spid="58384"/>
                                        </p:tgtEl>
                                        <p:attrNameLst>
                                          <p:attrName>style.visibility</p:attrName>
                                        </p:attrNameLst>
                                      </p:cBhvr>
                                      <p:to>
                                        <p:strVal val="visible"/>
                                      </p:to>
                                    </p:set>
                                    <p:anim from="(-#ppt_w/2)" to="(#ppt_x)" calcmode="lin" valueType="num">
                                      <p:cBhvr>
                                        <p:cTn id="89" dur="600" fill="hold">
                                          <p:stCondLst>
                                            <p:cond delay="0"/>
                                          </p:stCondLst>
                                        </p:cTn>
                                        <p:tgtEl>
                                          <p:spTgt spid="58384"/>
                                        </p:tgtEl>
                                        <p:attrNameLst>
                                          <p:attrName>ppt_x</p:attrName>
                                        </p:attrNameLst>
                                      </p:cBhvr>
                                    </p:anim>
                                    <p:anim from="0" to="-1.0" calcmode="lin" valueType="num">
                                      <p:cBhvr>
                                        <p:cTn id="90" dur="200" decel="50000" autoRev="1" fill="hold">
                                          <p:stCondLst>
                                            <p:cond delay="600"/>
                                          </p:stCondLst>
                                        </p:cTn>
                                        <p:tgtEl>
                                          <p:spTgt spid="58384"/>
                                        </p:tgtEl>
                                        <p:attrNameLst>
                                          <p:attrName>xshear</p:attrName>
                                        </p:attrNameLst>
                                      </p:cBhvr>
                                    </p:anim>
                                    <p:animScale>
                                      <p:cBhvr>
                                        <p:cTn id="91" dur="200" decel="100000" autoRev="1" fill="hold">
                                          <p:stCondLst>
                                            <p:cond delay="600"/>
                                          </p:stCondLst>
                                        </p:cTn>
                                        <p:tgtEl>
                                          <p:spTgt spid="58384"/>
                                        </p:tgtEl>
                                      </p:cBhvr>
                                      <p:from x="100000" y="100000"/>
                                      <p:to x="80000" y="100000"/>
                                    </p:animScale>
                                    <p:anim by="(#ppt_h/3+#ppt_w*0.1)" calcmode="lin" valueType="num">
                                      <p:cBhvr additive="sum">
                                        <p:cTn id="92" dur="200" decel="100000" autoRev="1" fill="hold">
                                          <p:stCondLst>
                                            <p:cond delay="600"/>
                                          </p:stCondLst>
                                        </p:cTn>
                                        <p:tgtEl>
                                          <p:spTgt spid="58384"/>
                                        </p:tgtEl>
                                        <p:attrNameLst>
                                          <p:attrName>ppt_x</p:attrName>
                                        </p:attrNameLst>
                                      </p:cBhvr>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34" presetClass="entr" presetSubtype="0" fill="hold" nodeType="clickEffect">
                                  <p:stCondLst>
                                    <p:cond delay="0"/>
                                  </p:stCondLst>
                                  <p:childTnLst>
                                    <p:set>
                                      <p:cBhvr>
                                        <p:cTn id="96" dur="1" fill="hold">
                                          <p:stCondLst>
                                            <p:cond delay="0"/>
                                          </p:stCondLst>
                                        </p:cTn>
                                        <p:tgtEl>
                                          <p:spTgt spid="58385"/>
                                        </p:tgtEl>
                                        <p:attrNameLst>
                                          <p:attrName>style.visibility</p:attrName>
                                        </p:attrNameLst>
                                      </p:cBhvr>
                                      <p:to>
                                        <p:strVal val="visible"/>
                                      </p:to>
                                    </p:set>
                                    <p:anim from="(-#ppt_w/2)" to="(#ppt_x)" calcmode="lin" valueType="num">
                                      <p:cBhvr>
                                        <p:cTn id="97" dur="600" fill="hold">
                                          <p:stCondLst>
                                            <p:cond delay="0"/>
                                          </p:stCondLst>
                                        </p:cTn>
                                        <p:tgtEl>
                                          <p:spTgt spid="58385"/>
                                        </p:tgtEl>
                                        <p:attrNameLst>
                                          <p:attrName>ppt_x</p:attrName>
                                        </p:attrNameLst>
                                      </p:cBhvr>
                                    </p:anim>
                                    <p:anim from="0" to="-1.0" calcmode="lin" valueType="num">
                                      <p:cBhvr>
                                        <p:cTn id="98" dur="200" decel="50000" autoRev="1" fill="hold">
                                          <p:stCondLst>
                                            <p:cond delay="600"/>
                                          </p:stCondLst>
                                        </p:cTn>
                                        <p:tgtEl>
                                          <p:spTgt spid="58385"/>
                                        </p:tgtEl>
                                        <p:attrNameLst>
                                          <p:attrName>xshear</p:attrName>
                                        </p:attrNameLst>
                                      </p:cBhvr>
                                    </p:anim>
                                    <p:animScale>
                                      <p:cBhvr>
                                        <p:cTn id="99" dur="200" decel="100000" autoRev="1" fill="hold">
                                          <p:stCondLst>
                                            <p:cond delay="600"/>
                                          </p:stCondLst>
                                        </p:cTn>
                                        <p:tgtEl>
                                          <p:spTgt spid="58385"/>
                                        </p:tgtEl>
                                      </p:cBhvr>
                                      <p:from x="100000" y="100000"/>
                                      <p:to x="80000" y="100000"/>
                                    </p:animScale>
                                    <p:anim by="(#ppt_h/3+#ppt_w*0.1)" calcmode="lin" valueType="num">
                                      <p:cBhvr additive="sum">
                                        <p:cTn id="100" dur="200" decel="100000" autoRev="1" fill="hold">
                                          <p:stCondLst>
                                            <p:cond delay="600"/>
                                          </p:stCondLst>
                                        </p:cTn>
                                        <p:tgtEl>
                                          <p:spTgt spid="5838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p:bldP spid="583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7" name="Picture 5">
            <a:extLst>
              <a:ext uri="{FF2B5EF4-FFF2-40B4-BE49-F238E27FC236}">
                <a16:creationId xmlns:a16="http://schemas.microsoft.com/office/drawing/2014/main" id="{9EF8557E-8B1A-5F38-1DAE-EC1C36F7F0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8450"/>
            <a:ext cx="8820150" cy="6038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826</TotalTime>
  <Words>833</Words>
  <Application>Microsoft Office PowerPoint</Application>
  <PresentationFormat>On-screen Show (4:3)</PresentationFormat>
  <Paragraphs>61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Times New Roman</vt:lpstr>
      <vt:lpstr>Tahoma</vt:lpstr>
      <vt:lpstr>Arial</vt:lpstr>
      <vt:lpstr>Wingdings</vt:lpstr>
      <vt:lpstr>Antique Olive</vt:lpstr>
      <vt:lpstr>Verdana</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dc:creator>
  <cp:lastModifiedBy>Nayan GRIFFITHS</cp:lastModifiedBy>
  <cp:revision>19</cp:revision>
  <dcterms:created xsi:type="dcterms:W3CDTF">1601-01-01T00:00:00Z</dcterms:created>
  <dcterms:modified xsi:type="dcterms:W3CDTF">2023-06-06T10:55:37Z</dcterms:modified>
</cp:coreProperties>
</file>